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63"/>
  </p:notesMasterIdLst>
  <p:handoutMasterIdLst>
    <p:handoutMasterId r:id="rId64"/>
  </p:handoutMasterIdLst>
  <p:sldIdLst>
    <p:sldId id="346" r:id="rId2"/>
    <p:sldId id="263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61" r:id="rId18"/>
    <p:sldId id="362" r:id="rId19"/>
    <p:sldId id="363" r:id="rId20"/>
    <p:sldId id="364" r:id="rId21"/>
    <p:sldId id="365" r:id="rId22"/>
    <p:sldId id="278" r:id="rId23"/>
    <p:sldId id="279" r:id="rId24"/>
    <p:sldId id="280" r:id="rId25"/>
    <p:sldId id="315" r:id="rId26"/>
    <p:sldId id="320" r:id="rId27"/>
    <p:sldId id="281" r:id="rId28"/>
    <p:sldId id="283" r:id="rId29"/>
    <p:sldId id="284" r:id="rId30"/>
    <p:sldId id="286" r:id="rId31"/>
    <p:sldId id="316" r:id="rId32"/>
    <p:sldId id="288" r:id="rId33"/>
    <p:sldId id="317" r:id="rId34"/>
    <p:sldId id="318" r:id="rId35"/>
    <p:sldId id="319" r:id="rId36"/>
    <p:sldId id="287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</p:sldIdLst>
  <p:sldSz cx="9906000" cy="6858000" type="A4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FF00"/>
    <a:srgbClr val="FF0000"/>
    <a:srgbClr val="FF9900"/>
    <a:srgbClr val="006600"/>
    <a:srgbClr val="FFFF00"/>
    <a:srgbClr val="000099"/>
    <a:srgbClr val="FF33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48" autoAdjust="0"/>
    <p:restoredTop sz="93333" autoAdjust="0"/>
  </p:normalViewPr>
  <p:slideViewPr>
    <p:cSldViewPr>
      <p:cViewPr varScale="1">
        <p:scale>
          <a:sx n="68" d="100"/>
          <a:sy n="68" d="100"/>
        </p:scale>
        <p:origin x="1050" y="54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7" d="100"/>
        <a:sy n="157" d="100"/>
      </p:scale>
      <p:origin x="0" y="38208"/>
    </p:cViewPr>
  </p:sorterViewPr>
  <p:notesViewPr>
    <p:cSldViewPr>
      <p:cViewPr varScale="1">
        <p:scale>
          <a:sx n="38" d="100"/>
          <a:sy n="38" d="100"/>
        </p:scale>
        <p:origin x="-1550" y="-72"/>
      </p:cViewPr>
      <p:guideLst>
        <p:guide orient="horz" pos="2928"/>
        <p:guide pos="216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5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5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430836-78D6-4633-9F93-7D9BC12BA56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0-03-06T14:34:59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779">
    <iact:property name="dataType"/>
    <iact:actionData xml:id="d0">
      <inkml:trace xmlns:inkml="http://www.w3.org/2003/InkML" xml:id="stk0" contextRef="#ctx0" brushRef="#br0">16644 4986 0,'0'-25'105,"0"0"-104,24 0 13,1-24-13,124-1 30,74-124 0,75 75 7,-199 74-22,25 25-1,-99 0 16,49 0-30,1 0 5,-50 0-5,49 0 14,25 0 0,50 50 1,25-25 0,49 74 15,25 0-25,-25-49 10,-24 24 0,-50-24-1,-75-50 1,-24 50-15,-26-50 13,26 24 17,0 1-30,-26-25 15,-24 25-15,50 0 2,0 49 13,-26-49 15,51 25-15,-75-26-8,0 1 8,0 0-1,0 0 1</inkml:trace>
    </iact:actionData>
  </iact:action>
  <iact:action type="add" startTime="77144">
    <iact:property name="dataType"/>
    <iact:actionData xml:id="d1">
      <inkml:trace xmlns:inkml="http://www.w3.org/2003/InkML" xml:id="stk1" contextRef="#ctx0" brushRef="#br0">21530 10517 0,'-25'25'46,"25"25"-30,50-26-15,148 26 13,1-25-7,-1-25-6,75 25 14,0 74-14,546-25 29,-100 1 1,-645-75 9</inkml:trace>
    </iact:actionData>
  </iact:action>
  <iact:action type="add" startTime="77976">
    <iact:property name="dataType"/>
    <iact:actionData xml:id="d2">
      <inkml:trace xmlns:inkml="http://www.w3.org/2003/InkML" xml:id="stk2" contextRef="#ctx0" brushRef="#br0">21803 10418 0,'0'50'68,"-25"-1"-67,0-24 14,1 25-14,-51 74 29,26-50 2,24-49 5,25 0 63,25 24-84,-1-24 0,1-25 0,0 0 33,0 0-41,0 25 3,74 0-8,0 24 13,50 1 15,-25-1-27,0 26 27,-50-25-30,-49-50 14</inkml:trace>
    </iact:actionData>
  </iact:action>
  <iact:action type="add" startTime="87959">
    <iact:property name="dataType"/>
    <iact:actionData xml:id="d3">
      <inkml:trace xmlns:inkml="http://www.w3.org/2003/InkML" xml:id="stk3" contextRef="#ctx0" brushRef="#br0">11187 9451 0,'24'0'216,"26"-25"-201,-25 25-14,24-50 14,1 50-14,-25 0 14,24 0-14,-24 0 13,0 0-13,0 0 14,0 0-9,-1 0-5,1-25 14,0 25 1,25 0 15,24 0 22,-49 0-23,0 0-22,0 0 8,-1 0-1</inkml:trace>
    </iact:actionData>
  </iact:action>
  <iact:action type="add" startTime="89040">
    <iact:property name="dataType"/>
    <iact:actionData xml:id="d4">
      <inkml:trace xmlns:inkml="http://www.w3.org/2003/InkML" xml:id="stk4" contextRef="#ctx0" brushRef="#br0">11608 8954 0,'0'-24'53,"25"24"-52,0 49 14,0-24 0,148 198 23,-123-148 9,-50-26 54,-50-24-86,26 0 1,-26 25-10,-25-26 26,26 1-16,24 0-12,0-25 11,25 25 0</inkml:trace>
    </iact:actionData>
  </iact:action>
  <iact:action type="add" startTime="109608">
    <iact:property name="dataType"/>
    <iact:actionData xml:id="d5">
      <inkml:trace xmlns:inkml="http://www.w3.org/2003/InkML" xml:id="stk5" contextRef="#ctx0" brushRef="#br0">16792 9426 0,'25'0'987,"25"0"-950,-25 0-22,24 0 17,-24 0-17,0 0 1,0 0 84</inkml:trace>
    </iact:actionData>
  </iact:action>
  <iact:action type="add" startTime="111864">
    <iact:property name="dataType"/>
    <iact:actionData xml:id="d6">
      <inkml:trace xmlns:inkml="http://www.w3.org/2003/InkML" xml:id="stk6" contextRef="#ctx0" brushRef="#br0">16991 9327 0,'0'24'200,"0"1"-199,0 0 14,0 0 0,-25 24 1,0-49-1,25 25 7,0 0-21,0 0 45,-25-25-30,25 25 6,-24-25-7</inkml:trace>
    </iact:actionData>
  </iact:action>
  <iact:action type="add" startTime="122056">
    <iact:property name="dataType"/>
    <iact:actionData xml:id="d7">
      <inkml:trace xmlns:inkml="http://www.w3.org/2003/InkML" xml:id="stk7" contextRef="#ctx0" brushRef="#br0">14188 11881 0,'0'-24'99,"-50"24"-67,50 49 30,-49-24-8,49 0-53,0 0 51,-25-25-51,25 49 14,0-24 201,0 0-201,0 0 1,0-1 53,0 1-38,0 0 7,0 0 9,0 0-31,0 0-1</inkml:trace>
    </iact:actionData>
  </iact:action>
  <iact:action type="add" startTime="123505">
    <iact:property name="dataType"/>
    <iact:actionData xml:id="d8">
      <inkml:trace xmlns:inkml="http://www.w3.org/2003/InkML" xml:id="stk8" contextRef="#ctx0" brushRef="#br0">13990 12030 0,'0'-25'100,"24"50"-85,1 0 23,0-25-22,0 25 15,24 0-15,-49-1 84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696913"/>
            <a:ext cx="503555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61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8975" y="4416425"/>
            <a:ext cx="55054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61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1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771382A-E33D-4F1C-B3D2-C6FF8A15161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8D07712F-F8D5-47CE-AF2B-5499C5AF2EA3}" type="slidenum">
              <a:rPr lang="en-US" altLang="en-US" sz="1200"/>
              <a:pPr eaLnBrk="1" hangingPunct="1"/>
              <a:t>1</a:t>
            </a:fld>
            <a:endParaRPr lang="en-US" altLang="en-US" sz="1200"/>
          </a:p>
        </p:txBody>
      </p:sp>
      <p:sp>
        <p:nvSpPr>
          <p:cNvPr id="542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32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762000" y="2590800"/>
            <a:ext cx="833755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1600200"/>
            <a:ext cx="8420100" cy="7620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 noProof="0" smtClean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276600"/>
            <a:ext cx="6934200" cy="23622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68555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7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34225" y="93663"/>
            <a:ext cx="2276475" cy="61991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93663"/>
            <a:ext cx="6677025" cy="61991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0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2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555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882650"/>
            <a:ext cx="43815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882650"/>
            <a:ext cx="43815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2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76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94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66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1692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797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7"/>
          <p:cNvSpPr txBox="1">
            <a:spLocks noChangeArrowheads="1"/>
          </p:cNvSpPr>
          <p:nvPr/>
        </p:nvSpPr>
        <p:spPr bwMode="auto">
          <a:xfrm>
            <a:off x="7821613" y="6415088"/>
            <a:ext cx="1816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en-US" sz="2400"/>
              <a:t>Slide </a:t>
            </a:r>
            <a:fld id="{687F34EE-2836-42B6-9FBA-428E9EAB7AA2}" type="slidenum">
              <a:rPr lang="en-US" altLang="en-US" sz="2400"/>
              <a:pPr algn="r" eaLnBrk="1" hangingPunct="1">
                <a:spcBef>
                  <a:spcPct val="50000"/>
                </a:spcBef>
              </a:pPr>
              <a:t>‹#›</a:t>
            </a:fld>
            <a:endParaRPr lang="en-US" altLang="en-US" sz="24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93663"/>
            <a:ext cx="91059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82650"/>
            <a:ext cx="89154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 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 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9" name="Line 4"/>
          <p:cNvSpPr>
            <a:spLocks noChangeShapeType="1"/>
          </p:cNvSpPr>
          <p:nvPr/>
        </p:nvSpPr>
        <p:spPr bwMode="auto">
          <a:xfrm>
            <a:off x="398463" y="847725"/>
            <a:ext cx="90805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0" name="Line 5"/>
          <p:cNvSpPr>
            <a:spLocks noChangeShapeType="1"/>
          </p:cNvSpPr>
          <p:nvPr/>
        </p:nvSpPr>
        <p:spPr bwMode="auto">
          <a:xfrm>
            <a:off x="400050" y="6372225"/>
            <a:ext cx="9124950" cy="28575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Text Box 6"/>
          <p:cNvSpPr txBox="1">
            <a:spLocks noChangeArrowheads="1"/>
          </p:cNvSpPr>
          <p:nvPr/>
        </p:nvSpPr>
        <p:spPr bwMode="auto">
          <a:xfrm>
            <a:off x="303213" y="6415088"/>
            <a:ext cx="7786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2400" smtClean="0"/>
              <a:t>Faculty of Computer Science and Engineering - HCMUT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3300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3300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3300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FF3300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rgbClr val="FF3300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rgbClr val="FF3300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rgbClr val="FF3300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rgbClr val="FF33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q"/>
        <a:defRPr sz="2600">
          <a:solidFill>
            <a:srgbClr val="000099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rgbClr val="0000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rgbClr val="000099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→"/>
        <a:defRPr sz="2600">
          <a:solidFill>
            <a:srgbClr val="000099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600">
          <a:solidFill>
            <a:srgbClr val="000099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rgbClr val="000099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rgbClr val="000099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rgbClr val="000099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600">
          <a:solidFill>
            <a:srgbClr val="0000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11/relationships/inkAction" Target="../ink/inkAction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62000" y="1752600"/>
            <a:ext cx="8420100" cy="762000"/>
          </a:xfrm>
        </p:spPr>
        <p:txBody>
          <a:bodyPr/>
          <a:lstStyle/>
          <a:p>
            <a:pPr eaLnBrk="1" hangingPunct="1"/>
            <a:r>
              <a:rPr lang="en-US" altLang="en-US" smtClean="0"/>
              <a:t>COMPUTER GRAPHICS</a:t>
            </a:r>
          </a:p>
        </p:txBody>
      </p:sp>
      <p:sp>
        <p:nvSpPr>
          <p:cNvPr id="3075" name="Rectangle 6"/>
          <p:cNvSpPr>
            <a:spLocks noChangeArrowheads="1"/>
          </p:cNvSpPr>
          <p:nvPr/>
        </p:nvSpPr>
        <p:spPr bwMode="auto">
          <a:xfrm>
            <a:off x="0" y="457200"/>
            <a:ext cx="9906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000099"/>
                </a:solidFill>
              </a:rPr>
              <a:t>Hochiminh city University of Technology</a:t>
            </a:r>
          </a:p>
          <a:p>
            <a:pPr algn="ctr" eaLnBrk="1" hangingPunct="1"/>
            <a:r>
              <a:rPr lang="en-US" altLang="en-US" sz="2800">
                <a:solidFill>
                  <a:srgbClr val="000099"/>
                </a:solidFill>
              </a:rPr>
              <a:t>Faculty of Computer Science and Engineering</a:t>
            </a:r>
          </a:p>
        </p:txBody>
      </p:sp>
      <p:sp>
        <p:nvSpPr>
          <p:cNvPr id="3076" name="Text Box 10"/>
          <p:cNvSpPr txBox="1">
            <a:spLocks noChangeArrowheads="1"/>
          </p:cNvSpPr>
          <p:nvPr/>
        </p:nvSpPr>
        <p:spPr bwMode="auto">
          <a:xfrm>
            <a:off x="1600200" y="3124200"/>
            <a:ext cx="65532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400" b="1" u="sng">
                <a:solidFill>
                  <a:srgbClr val="FF3300"/>
                </a:solidFill>
              </a:rPr>
              <a:t>CHAPTER 01: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en-US" sz="4400">
                <a:solidFill>
                  <a:srgbClr val="FF0000"/>
                </a:solidFill>
              </a:rPr>
              <a:t>Graphics System</a:t>
            </a:r>
          </a:p>
        </p:txBody>
      </p:sp>
      <p:pic>
        <p:nvPicPr>
          <p:cNvPr id="3077" name="Picture 11" descr="DSGN18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963" y="1371600"/>
            <a:ext cx="1951037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2640417"/>
      </p:ext>
    </p:extLst>
  </p:cSld>
  <p:clrMapOvr>
    <a:masterClrMapping/>
  </p:clrMapOvr>
  <p:transition spd="slow" advTm="1850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Display of Information</a:t>
            </a:r>
          </a:p>
          <a:p>
            <a:pPr lvl="1" eaLnBrk="1" hangingPunct="1"/>
            <a:r>
              <a:rPr lang="en-US" altLang="en-US" b="1" smtClean="0"/>
              <a:t>Medical Imaging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1828800"/>
            <a:ext cx="3705225" cy="449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19400"/>
            <a:ext cx="3859213" cy="308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358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Display of Information</a:t>
            </a:r>
          </a:p>
          <a:p>
            <a:pPr lvl="1" eaLnBrk="1" hangingPunct="1"/>
            <a:r>
              <a:rPr lang="en-US" altLang="en-US" b="1" smtClean="0"/>
              <a:t>Network and threat visualization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0"/>
            <a:ext cx="6332538" cy="330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21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Computer-Aided Design</a:t>
            </a:r>
          </a:p>
          <a:p>
            <a:pPr lvl="1" eaLnBrk="1" hangingPunct="1"/>
            <a:r>
              <a:rPr lang="en-US" altLang="en-US" b="1" smtClean="0"/>
              <a:t>Architecture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0"/>
            <a:ext cx="5867400" cy="3808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06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Computer-Aided Design</a:t>
            </a:r>
          </a:p>
          <a:p>
            <a:pPr lvl="1" eaLnBrk="1" hangingPunct="1"/>
            <a:r>
              <a:rPr lang="en-US" altLang="en-US" b="1" smtClean="0"/>
              <a:t>Mechanical Engineering</a:t>
            </a:r>
            <a:endParaRPr lang="en-US" altLang="en-US" smtClean="0"/>
          </a:p>
          <a:p>
            <a:pPr lvl="1" eaLnBrk="1" hangingPunct="1"/>
            <a:endParaRPr lang="en-US" altLang="en-US" smtClean="0"/>
          </a:p>
        </p:txBody>
      </p:sp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028825"/>
            <a:ext cx="44196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156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Computer-Aided Design</a:t>
            </a:r>
          </a:p>
          <a:p>
            <a:pPr lvl="1" eaLnBrk="1" hangingPunct="1"/>
            <a:r>
              <a:rPr lang="en-US" altLang="en-US" smtClean="0"/>
              <a:t>Digital Logic Design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1825625"/>
            <a:ext cx="5303838" cy="448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53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Simulation and Animation</a:t>
            </a:r>
          </a:p>
          <a:p>
            <a:pPr lvl="1" eaLnBrk="1" hangingPunct="1"/>
            <a:r>
              <a:rPr lang="en-US" altLang="en-US" b="1" smtClean="0"/>
              <a:t>Flight simulators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28800"/>
            <a:ext cx="44196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91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Simulation and Animation</a:t>
            </a:r>
          </a:p>
          <a:p>
            <a:pPr lvl="1" eaLnBrk="1" hangingPunct="1"/>
            <a:r>
              <a:rPr lang="en-US" altLang="en-US" b="1" smtClean="0"/>
              <a:t>Surgical training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6000"/>
            <a:ext cx="7546975" cy="340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978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Simulation and Animation</a:t>
            </a:r>
          </a:p>
          <a:p>
            <a:pPr lvl="1" eaLnBrk="1" hangingPunct="1"/>
            <a:r>
              <a:rPr lang="en-US" altLang="en-US" smtClean="0"/>
              <a:t>Virtual Reality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2095500"/>
            <a:ext cx="5662613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75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1022350"/>
          </a:xfrm>
        </p:spPr>
        <p:txBody>
          <a:bodyPr/>
          <a:lstStyle/>
          <a:p>
            <a:r>
              <a:rPr lang="en-US" altLang="en-US" smtClean="0"/>
              <a:t>Simulation and Animation</a:t>
            </a:r>
          </a:p>
          <a:p>
            <a:pPr lvl="1"/>
            <a:r>
              <a:rPr lang="en-US" altLang="en-US" b="1" smtClean="0"/>
              <a:t>Augmented Reality</a:t>
            </a:r>
          </a:p>
          <a:p>
            <a:pPr lvl="1"/>
            <a:endParaRPr lang="en-US" altLang="en-US" smtClean="0"/>
          </a:p>
        </p:txBody>
      </p:sp>
      <p:grpSp>
        <p:nvGrpSpPr>
          <p:cNvPr id="20484" name="Group 3"/>
          <p:cNvGrpSpPr>
            <a:grpSpLocks/>
          </p:cNvGrpSpPr>
          <p:nvPr/>
        </p:nvGrpSpPr>
        <p:grpSpPr bwMode="auto">
          <a:xfrm>
            <a:off x="6186488" y="2808288"/>
            <a:ext cx="2743200" cy="1952625"/>
            <a:chOff x="0" y="0"/>
            <a:chExt cx="2245360" cy="1498600"/>
          </a:xfrm>
        </p:grpSpPr>
        <p:pic>
          <p:nvPicPr>
            <p:cNvPr id="20492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245360" cy="14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680885" y="187630"/>
              <a:ext cx="391118" cy="39109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0485" name="Group 6"/>
          <p:cNvGrpSpPr>
            <a:grpSpLocks/>
          </p:cNvGrpSpPr>
          <p:nvPr/>
        </p:nvGrpSpPr>
        <p:grpSpPr bwMode="auto">
          <a:xfrm>
            <a:off x="909638" y="1998663"/>
            <a:ext cx="5033962" cy="3487737"/>
            <a:chOff x="0" y="0"/>
            <a:chExt cx="3693160" cy="2047240"/>
          </a:xfrm>
        </p:grpSpPr>
        <p:pic>
          <p:nvPicPr>
            <p:cNvPr id="20486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160"/>
              <a:ext cx="3108960" cy="191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 Box 248"/>
            <p:cNvSpPr txBox="1"/>
            <p:nvPr/>
          </p:nvSpPr>
          <p:spPr>
            <a:xfrm>
              <a:off x="985309" y="0"/>
              <a:ext cx="1051694" cy="304710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defRPr/>
              </a:pPr>
              <a:r>
                <a:rPr lang="en-US" sz="900">
                  <a:latin typeface="Times New Roman"/>
                  <a:ea typeface="SimSun"/>
                  <a:cs typeface="Times New Roman"/>
                </a:rPr>
                <a:t>Lăng kính</a:t>
              </a:r>
              <a:endParaRPr lang="en-US" sz="1100">
                <a:ea typeface="SimSun"/>
                <a:cs typeface="Times New Roman"/>
              </a:endParaRPr>
            </a:p>
          </p:txBody>
        </p:sp>
        <p:sp>
          <p:nvSpPr>
            <p:cNvPr id="10" name="Text Box 249"/>
            <p:cNvSpPr txBox="1"/>
            <p:nvPr/>
          </p:nvSpPr>
          <p:spPr>
            <a:xfrm>
              <a:off x="30281" y="254391"/>
              <a:ext cx="722094" cy="25345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defRPr/>
              </a:pPr>
              <a:r>
                <a:rPr lang="en-US" sz="900">
                  <a:latin typeface="Times New Roman"/>
                  <a:ea typeface="SimSun"/>
                  <a:cs typeface="Times New Roman"/>
                </a:rPr>
                <a:t>Máy chiếu</a:t>
              </a:r>
              <a:endParaRPr lang="en-US" sz="1100">
                <a:ea typeface="SimSun"/>
                <a:cs typeface="Times New Roman"/>
              </a:endParaRPr>
            </a:p>
          </p:txBody>
        </p:sp>
        <p:sp>
          <p:nvSpPr>
            <p:cNvPr id="11" name="Text Box 250"/>
            <p:cNvSpPr txBox="1"/>
            <p:nvPr/>
          </p:nvSpPr>
          <p:spPr>
            <a:xfrm>
              <a:off x="2636807" y="1615801"/>
              <a:ext cx="1056353" cy="25345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defRPr/>
              </a:pPr>
              <a:r>
                <a:rPr lang="en-US" sz="900">
                  <a:latin typeface="Times New Roman"/>
                  <a:ea typeface="SimSun"/>
                  <a:cs typeface="Times New Roman"/>
                </a:rPr>
                <a:t>Dây thần kinh</a:t>
              </a:r>
              <a:endParaRPr lang="en-US" sz="1100">
                <a:ea typeface="SimSun"/>
                <a:cs typeface="Times New Roman"/>
              </a:endParaRPr>
            </a:p>
          </p:txBody>
        </p:sp>
        <p:sp>
          <p:nvSpPr>
            <p:cNvPr id="12" name="Text Box 251"/>
            <p:cNvSpPr txBox="1"/>
            <p:nvPr/>
          </p:nvSpPr>
          <p:spPr>
            <a:xfrm>
              <a:off x="2662430" y="594510"/>
              <a:ext cx="802455" cy="253459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defRPr/>
              </a:pPr>
              <a:r>
                <a:rPr lang="en-US" sz="900">
                  <a:latin typeface="Times New Roman"/>
                  <a:ea typeface="SimSun"/>
                  <a:cs typeface="Times New Roman"/>
                </a:rPr>
                <a:t>Võng mạc</a:t>
              </a:r>
              <a:endParaRPr lang="en-US" sz="1100">
                <a:ea typeface="SimSun"/>
                <a:cs typeface="Times New Roman"/>
              </a:endParaRPr>
            </a:p>
          </p:txBody>
        </p:sp>
        <p:sp>
          <p:nvSpPr>
            <p:cNvPr id="13" name="Text Box 252"/>
            <p:cNvSpPr txBox="1"/>
            <p:nvPr/>
          </p:nvSpPr>
          <p:spPr>
            <a:xfrm>
              <a:off x="2742791" y="959789"/>
              <a:ext cx="803621" cy="254391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defRPr/>
              </a:pPr>
              <a:r>
                <a:rPr lang="en-US" sz="900">
                  <a:latin typeface="Times New Roman"/>
                  <a:ea typeface="SimSun"/>
                  <a:cs typeface="Times New Roman"/>
                </a:rPr>
                <a:t>Hố trung tâm</a:t>
              </a:r>
              <a:endParaRPr lang="en-US" sz="1100">
                <a:ea typeface="SimSu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051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Simulation and Animation</a:t>
            </a:r>
          </a:p>
          <a:p>
            <a:pPr lvl="1"/>
            <a:r>
              <a:rPr lang="en-US" altLang="en-US" smtClean="0"/>
              <a:t>Augmented Reality</a:t>
            </a:r>
          </a:p>
        </p:txBody>
      </p:sp>
      <p:pic>
        <p:nvPicPr>
          <p:cNvPr id="2150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9800"/>
            <a:ext cx="2819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5" y="1676400"/>
            <a:ext cx="35814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10" name="Group 8"/>
          <p:cNvGrpSpPr>
            <a:grpSpLocks/>
          </p:cNvGrpSpPr>
          <p:nvPr/>
        </p:nvGrpSpPr>
        <p:grpSpPr bwMode="auto">
          <a:xfrm>
            <a:off x="4495800" y="3937000"/>
            <a:ext cx="3429000" cy="2311400"/>
            <a:chOff x="4345940" y="3937000"/>
            <a:chExt cx="2199640" cy="1234440"/>
          </a:xfrm>
        </p:grpSpPr>
        <p:pic>
          <p:nvPicPr>
            <p:cNvPr id="2151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2940" y="3937000"/>
              <a:ext cx="2072640" cy="1051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266"/>
            <p:cNvSpPr txBox="1"/>
            <p:nvPr/>
          </p:nvSpPr>
          <p:spPr>
            <a:xfrm>
              <a:off x="4345940" y="4922178"/>
              <a:ext cx="1051958" cy="24926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defRPr/>
              </a:pPr>
              <a:r>
                <a:rPr lang="en-US" sz="900">
                  <a:latin typeface="Times New Roman"/>
                  <a:ea typeface="SimSun"/>
                  <a:cs typeface="Times New Roman"/>
                </a:rPr>
                <a:t>Cảnh vật thực tế</a:t>
              </a:r>
              <a:endParaRPr lang="en-US" sz="1100">
                <a:ea typeface="SimSun"/>
                <a:cs typeface="Times New Roman"/>
              </a:endParaRPr>
            </a:p>
          </p:txBody>
        </p:sp>
        <p:sp>
          <p:nvSpPr>
            <p:cNvPr id="8" name="Text Box 267"/>
            <p:cNvSpPr txBox="1"/>
            <p:nvPr/>
          </p:nvSpPr>
          <p:spPr>
            <a:xfrm>
              <a:off x="5569999" y="4917091"/>
              <a:ext cx="919572" cy="249262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defRPr/>
              </a:pPr>
              <a:r>
                <a:rPr lang="en-US" sz="900">
                  <a:latin typeface="Times New Roman"/>
                  <a:ea typeface="SimSun"/>
                  <a:cs typeface="Times New Roman"/>
                </a:rPr>
                <a:t>Ảnh ảo</a:t>
              </a:r>
              <a:endParaRPr lang="en-US" sz="1100">
                <a:ea typeface="SimSu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860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Computer Graphics: Why &amp; What?</a:t>
            </a:r>
          </a:p>
          <a:p>
            <a:pPr eaLnBrk="1" hangingPunct="1"/>
            <a:r>
              <a:rPr lang="en-US" altLang="en-US" smtClean="0"/>
              <a:t>Application</a:t>
            </a:r>
          </a:p>
          <a:p>
            <a:pPr eaLnBrk="1" hangingPunct="1"/>
            <a:r>
              <a:rPr lang="en-US" altLang="en-US" smtClean="0"/>
              <a:t>Computer Graphics Systems</a:t>
            </a:r>
          </a:p>
          <a:p>
            <a:pPr eaLnBrk="1" hangingPunct="1"/>
            <a:r>
              <a:rPr lang="en-US" altLang="en-US" smtClean="0"/>
              <a:t>Image Formation</a:t>
            </a:r>
          </a:p>
          <a:p>
            <a:pPr eaLnBrk="1" hangingPunct="1"/>
            <a:r>
              <a:rPr lang="en-US" altLang="en-US" smtClean="0"/>
              <a:t>Models and Architectures</a:t>
            </a:r>
          </a:p>
          <a:p>
            <a:pPr eaLnBrk="1" hangingPunct="1"/>
            <a:r>
              <a:rPr lang="en-US" altLang="en-US" smtClean="0"/>
              <a:t>API Contents</a:t>
            </a:r>
          </a:p>
        </p:txBody>
      </p:sp>
    </p:spTree>
  </p:cSld>
  <p:clrMapOvr>
    <a:masterClrMapping/>
  </p:clrMapOvr>
  <p:transition spd="slow" advTm="30124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Simulation and Animation</a:t>
            </a:r>
          </a:p>
          <a:p>
            <a:pPr lvl="1" eaLnBrk="1" hangingPunct="1"/>
            <a:r>
              <a:rPr lang="en-US" altLang="en-US" b="1" smtClean="0"/>
              <a:t>Entertainment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1600"/>
            <a:ext cx="48006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4876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5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User Interface</a:t>
            </a:r>
          </a:p>
          <a:p>
            <a:pPr lvl="1" eaLnBrk="1" hangingPunct="1"/>
            <a:endParaRPr lang="en-US" altLang="en-US" smtClean="0"/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0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Computer Graphics Systems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System’s Overview</a:t>
            </a:r>
          </a:p>
          <a:p>
            <a:pPr lvl="1" eaLnBrk="1" hangingPunct="1"/>
            <a:r>
              <a:rPr lang="en-US" altLang="en-US" smtClean="0"/>
              <a:t>Input devices</a:t>
            </a:r>
          </a:p>
          <a:p>
            <a:pPr lvl="1" eaLnBrk="1" hangingPunct="1"/>
            <a:r>
              <a:rPr lang="en-US" altLang="en-US" smtClean="0"/>
              <a:t>Processor</a:t>
            </a:r>
          </a:p>
          <a:p>
            <a:pPr lvl="1" eaLnBrk="1" hangingPunct="1"/>
            <a:r>
              <a:rPr lang="en-US" altLang="en-US" smtClean="0"/>
              <a:t>Memory</a:t>
            </a:r>
          </a:p>
          <a:p>
            <a:pPr lvl="1" eaLnBrk="1" hangingPunct="1"/>
            <a:r>
              <a:rPr lang="en-US" altLang="en-US" smtClean="0"/>
              <a:t>Frame buffer</a:t>
            </a:r>
          </a:p>
          <a:p>
            <a:pPr lvl="1" eaLnBrk="1" hangingPunct="1"/>
            <a:r>
              <a:rPr lang="en-US" altLang="en-US" smtClean="0"/>
              <a:t>Output devices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47"/>
    </mc:Choice>
    <mc:Fallback xmlns="">
      <p:transition spd="slow" advTm="3054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Computer Graphics Systems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System’s Overview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7858125" cy="3614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65"/>
    </mc:Choice>
    <mc:Fallback xmlns="">
      <p:transition spd="slow" advTm="1706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Computer Graphics Systems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8915400" cy="5410200"/>
          </a:xfrm>
        </p:spPr>
        <p:txBody>
          <a:bodyPr/>
          <a:lstStyle/>
          <a:p>
            <a:pPr eaLnBrk="1" hangingPunct="1"/>
            <a:r>
              <a:rPr lang="en-US" altLang="en-US" smtClean="0"/>
              <a:t>Input devices</a:t>
            </a:r>
          </a:p>
          <a:p>
            <a:pPr lvl="1" eaLnBrk="1" hangingPunct="1"/>
            <a:r>
              <a:rPr lang="en-US" altLang="en-US" b="1" smtClean="0"/>
              <a:t>Keyboard, Button boxes, dials</a:t>
            </a:r>
          </a:p>
          <a:p>
            <a:pPr lvl="1" eaLnBrk="1" hangingPunct="1"/>
            <a:r>
              <a:rPr lang="en-US" altLang="en-US" b="1" smtClean="0"/>
              <a:t>Mouse Devices: 2D and 3D</a:t>
            </a:r>
          </a:p>
          <a:p>
            <a:pPr lvl="1" eaLnBrk="1" hangingPunct="1"/>
            <a:r>
              <a:rPr lang="en-US" altLang="en-US" b="1" smtClean="0"/>
              <a:t>Trackballs and Spaceballs</a:t>
            </a:r>
          </a:p>
          <a:p>
            <a:pPr lvl="1" eaLnBrk="1" hangingPunct="1"/>
            <a:r>
              <a:rPr lang="en-US" altLang="en-US" b="1" smtClean="0"/>
              <a:t>Joysticks</a:t>
            </a:r>
          </a:p>
          <a:p>
            <a:pPr lvl="1" eaLnBrk="1" hangingPunct="1"/>
            <a:r>
              <a:rPr lang="en-US" altLang="en-US" b="1" smtClean="0"/>
              <a:t>Data Gloves, CyberGloves</a:t>
            </a:r>
          </a:p>
          <a:p>
            <a:pPr lvl="1" eaLnBrk="1" hangingPunct="1"/>
            <a:r>
              <a:rPr lang="en-US" altLang="en-US" b="1" smtClean="0"/>
              <a:t>Data tablet</a:t>
            </a:r>
          </a:p>
          <a:p>
            <a:pPr lvl="1" eaLnBrk="1" hangingPunct="1"/>
            <a:r>
              <a:rPr lang="en-US" altLang="en-US" b="1" smtClean="0"/>
              <a:t>Image Scanner</a:t>
            </a:r>
          </a:p>
          <a:p>
            <a:pPr lvl="1" eaLnBrk="1" hangingPunct="1"/>
            <a:r>
              <a:rPr lang="en-US" altLang="en-US" b="1" smtClean="0"/>
              <a:t>Touch Panels</a:t>
            </a:r>
          </a:p>
          <a:p>
            <a:pPr lvl="1" eaLnBrk="1" hangingPunct="1"/>
            <a:r>
              <a:rPr lang="en-US" altLang="en-US" b="1" smtClean="0"/>
              <a:t>Light Pens</a:t>
            </a:r>
          </a:p>
          <a:p>
            <a:pPr lvl="1" eaLnBrk="1" hangingPunct="1"/>
            <a:r>
              <a:rPr lang="en-US" altLang="en-US" b="1" smtClean="0"/>
              <a:t>3D Scanner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18"/>
    </mc:Choice>
    <mc:Fallback xmlns="">
      <p:transition spd="slow" advTm="20118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Computer Graphics Systems</a:t>
            </a:r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841375"/>
            <a:ext cx="5715000" cy="564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53"/>
    </mc:Choice>
    <mc:Fallback xmlns="">
      <p:transition spd="slow" advTm="3905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Computer Graphics Systems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Frame buffer</a:t>
            </a:r>
          </a:p>
          <a:p>
            <a:pPr lvl="1" eaLnBrk="1" hangingPunct="1"/>
            <a:r>
              <a:rPr lang="en-US" altLang="en-US" smtClean="0"/>
              <a:t>Location</a:t>
            </a:r>
          </a:p>
          <a:p>
            <a:pPr lvl="2" eaLnBrk="1" hangingPunct="1"/>
            <a:r>
              <a:rPr lang="en-US" altLang="en-US" smtClean="0"/>
              <a:t>Inside the system memory</a:t>
            </a:r>
          </a:p>
          <a:p>
            <a:pPr lvl="2" eaLnBrk="1" hangingPunct="1"/>
            <a:r>
              <a:rPr lang="en-US" altLang="en-US" smtClean="0"/>
              <a:t>Inside GPU, graphic card</a:t>
            </a:r>
          </a:p>
          <a:p>
            <a:pPr lvl="1" eaLnBrk="1" hangingPunct="1"/>
            <a:r>
              <a:rPr lang="en-US" altLang="en-US" b="1" smtClean="0"/>
              <a:t>Store pixels of image to be shown on video</a:t>
            </a:r>
          </a:p>
          <a:p>
            <a:pPr lvl="1" eaLnBrk="1" hangingPunct="1">
              <a:buFontTx/>
              <a:buNone/>
            </a:pPr>
            <a:r>
              <a:rPr lang="en-US" altLang="en-US" b="1" smtClean="0"/>
              <a:t>	display</a:t>
            </a:r>
          </a:p>
          <a:p>
            <a:pPr lvl="1" eaLnBrk="1" hangingPunct="1"/>
            <a:endParaRPr lang="en-US" altLang="en-US" smtClean="0"/>
          </a:p>
          <a:p>
            <a:endParaRPr lang="en-US" altLang="en-US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32"/>
    </mc:Choice>
    <mc:Fallback xmlns="">
      <p:transition spd="slow" advTm="64532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00400"/>
            <a:ext cx="44831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Computer Graphics Systems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915400" cy="5410200"/>
          </a:xfrm>
        </p:spPr>
        <p:txBody>
          <a:bodyPr/>
          <a:lstStyle/>
          <a:p>
            <a:pPr eaLnBrk="1" hangingPunct="1"/>
            <a:r>
              <a:rPr lang="en-US" altLang="en-US" smtClean="0"/>
              <a:t>Frame buffer</a:t>
            </a:r>
          </a:p>
          <a:p>
            <a:pPr lvl="1" eaLnBrk="1" hangingPunct="1"/>
            <a:r>
              <a:rPr lang="en-US" altLang="en-US" smtClean="0"/>
              <a:t>Pixel</a:t>
            </a:r>
          </a:p>
          <a:p>
            <a:pPr lvl="2" eaLnBrk="1" hangingPunct="1"/>
            <a:r>
              <a:rPr lang="en-US" altLang="en-US" b="1" smtClean="0"/>
              <a:t>Is the smallest element of images</a:t>
            </a:r>
          </a:p>
          <a:p>
            <a:pPr lvl="2" eaLnBrk="1" hangingPunct="1"/>
            <a:r>
              <a:rPr lang="en-US" altLang="en-US" b="1" smtClean="0"/>
              <a:t>Image = 2D Array of pixels</a:t>
            </a:r>
          </a:p>
          <a:p>
            <a:pPr lvl="2" eaLnBrk="1" hangingPunct="1"/>
            <a:r>
              <a:rPr lang="en-US" altLang="en-US" b="1" smtClean="0"/>
              <a:t>Specification:</a:t>
            </a:r>
          </a:p>
          <a:p>
            <a:pPr lvl="3" eaLnBrk="1" hangingPunct="1"/>
            <a:r>
              <a:rPr lang="en-US" altLang="en-US" smtClean="0"/>
              <a:t>Location: (X,Y)</a:t>
            </a:r>
          </a:p>
          <a:p>
            <a:pPr lvl="3" eaLnBrk="1" hangingPunct="1"/>
            <a:r>
              <a:rPr lang="en-US" altLang="en-US" smtClean="0"/>
              <a:t>Value: (Color)</a:t>
            </a:r>
          </a:p>
          <a:p>
            <a:pPr lvl="2" eaLnBrk="1" hangingPunct="1">
              <a:buFontTx/>
              <a:buNone/>
            </a:pPr>
            <a:r>
              <a:rPr lang="en-US" altLang="en-US" smtClean="0"/>
              <a:t>		– Gray value</a:t>
            </a:r>
          </a:p>
          <a:p>
            <a:pPr lvl="2" eaLnBrk="1" hangingPunct="1">
              <a:buFontTx/>
              <a:buNone/>
            </a:pPr>
            <a:r>
              <a:rPr lang="en-US" altLang="en-US" smtClean="0"/>
              <a:t>		– Color: [R,G,B]</a:t>
            </a:r>
          </a:p>
          <a:p>
            <a:pPr lvl="2" eaLnBrk="1" hangingPunct="1">
              <a:buFontTx/>
              <a:buNone/>
            </a:pPr>
            <a:r>
              <a:rPr lang="en-US" altLang="en-US" smtClean="0"/>
              <a:t>		– Index to color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88"/>
    </mc:Choice>
    <mc:Fallback xmlns="">
      <p:transition spd="slow" advTm="78788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Computer Graphics Systems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Frame buffer</a:t>
            </a:r>
          </a:p>
          <a:p>
            <a:pPr lvl="1" eaLnBrk="1" hangingPunct="1"/>
            <a:r>
              <a:rPr lang="en-US" altLang="en-US" b="1" smtClean="0"/>
              <a:t>Specification:</a:t>
            </a:r>
          </a:p>
          <a:p>
            <a:pPr lvl="2" eaLnBrk="1" hangingPunct="1"/>
            <a:r>
              <a:rPr lang="en-US" altLang="en-US" smtClean="0"/>
              <a:t>Resolution: the number of pixels in the frame</a:t>
            </a:r>
          </a:p>
          <a:p>
            <a:pPr lvl="2" eaLnBrk="1" hangingPunct="1">
              <a:buFontTx/>
              <a:buNone/>
            </a:pPr>
            <a:r>
              <a:rPr lang="en-US" altLang="en-US" smtClean="0"/>
              <a:t>	buffer</a:t>
            </a:r>
          </a:p>
          <a:p>
            <a:pPr lvl="2" eaLnBrk="1" hangingPunct="1"/>
            <a:r>
              <a:rPr lang="en-US" altLang="en-US" smtClean="0"/>
              <a:t>Depth or Precision: the number of bits that are</a:t>
            </a:r>
          </a:p>
          <a:p>
            <a:pPr lvl="2" eaLnBrk="1" hangingPunct="1">
              <a:buFontTx/>
              <a:buNone/>
            </a:pPr>
            <a:r>
              <a:rPr lang="en-US" altLang="en-US" smtClean="0"/>
              <a:t>	used for each pixel</a:t>
            </a:r>
          </a:p>
          <a:p>
            <a:pPr lvl="2" eaLnBrk="1" hangingPunct="1">
              <a:buFontTx/>
              <a:buNone/>
            </a:pPr>
            <a:r>
              <a:rPr lang="en-US" altLang="en-US" smtClean="0"/>
              <a:t>	– 1 bit: back and white color</a:t>
            </a:r>
          </a:p>
          <a:p>
            <a:pPr lvl="2" eaLnBrk="1" hangingPunct="1">
              <a:buFontTx/>
              <a:buNone/>
            </a:pPr>
            <a:r>
              <a:rPr lang="en-US" altLang="en-US" smtClean="0"/>
              <a:t>	– 8 bits: 28 (= 256) colors</a:t>
            </a:r>
          </a:p>
          <a:p>
            <a:pPr lvl="2" eaLnBrk="1" hangingPunct="1">
              <a:buFontTx/>
              <a:buNone/>
            </a:pPr>
            <a:r>
              <a:rPr lang="en-US" altLang="en-US" smtClean="0"/>
              <a:t>	– 24 bits: full-color system or true-color system.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257"/>
    </mc:Choice>
    <mc:Fallback xmlns="">
      <p:transition spd="slow" advTm="9325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Computer Graphics Systems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Frame buffer</a:t>
            </a:r>
          </a:p>
          <a:p>
            <a:pPr lvl="1" eaLnBrk="1" hangingPunct="1"/>
            <a:endParaRPr lang="en-US" altLang="en-US" smtClean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3225"/>
            <a:ext cx="876300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68"/>
    </mc:Choice>
    <mc:Fallback xmlns="">
      <p:transition spd="slow" advTm="7056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Computer Graphics: Why &amp; What?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82650"/>
            <a:ext cx="4533900" cy="1631950"/>
          </a:xfrm>
        </p:spPr>
        <p:txBody>
          <a:bodyPr/>
          <a:lstStyle/>
          <a:p>
            <a:pPr eaLnBrk="1" hangingPunct="1"/>
            <a:r>
              <a:rPr lang="en-US" altLang="en-US" smtClean="0"/>
              <a:t>Why</a:t>
            </a:r>
          </a:p>
          <a:p>
            <a:pPr lvl="1" eaLnBrk="1" hangingPunct="1"/>
            <a:r>
              <a:rPr lang="en-US" altLang="en-US" smtClean="0"/>
              <a:t>“</a:t>
            </a:r>
            <a:r>
              <a:rPr lang="en-US" altLang="en-US" i="1" smtClean="0"/>
              <a:t>A Picture is Worth</a:t>
            </a:r>
            <a:r>
              <a:rPr lang="en-US" altLang="en-US" smtClean="0"/>
              <a:t> a </a:t>
            </a:r>
            <a:r>
              <a:rPr lang="en-US" altLang="en-US" i="1" smtClean="0"/>
              <a:t>Thousand Words</a:t>
            </a:r>
            <a:r>
              <a:rPr lang="en-US" altLang="en-US" smtClean="0"/>
              <a:t>”</a:t>
            </a:r>
          </a:p>
        </p:txBody>
      </p:sp>
      <p:pic>
        <p:nvPicPr>
          <p:cNvPr id="512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35038"/>
            <a:ext cx="4495800" cy="546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57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Computer Graphics Systems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82650"/>
            <a:ext cx="8915400" cy="3536950"/>
          </a:xfrm>
        </p:spPr>
        <p:txBody>
          <a:bodyPr/>
          <a:lstStyle/>
          <a:p>
            <a:pPr eaLnBrk="1" hangingPunct="1"/>
            <a:r>
              <a:rPr lang="en-US" altLang="en-US" smtClean="0"/>
              <a:t>Output devices</a:t>
            </a:r>
          </a:p>
          <a:p>
            <a:pPr lvl="1" eaLnBrk="1" hangingPunct="1"/>
            <a:r>
              <a:rPr lang="en-US" altLang="en-US" b="1" smtClean="0"/>
              <a:t>Hard-copy devices</a:t>
            </a:r>
          </a:p>
          <a:p>
            <a:pPr lvl="2" eaLnBrk="1" hangingPunct="1"/>
            <a:r>
              <a:rPr lang="en-US" altLang="en-US" b="1" smtClean="0"/>
              <a:t>Printer</a:t>
            </a:r>
          </a:p>
          <a:p>
            <a:pPr lvl="2" eaLnBrk="1" hangingPunct="1"/>
            <a:r>
              <a:rPr lang="en-US" altLang="en-US" b="1" smtClean="0"/>
              <a:t>Film recorder</a:t>
            </a:r>
          </a:p>
          <a:p>
            <a:pPr lvl="1" eaLnBrk="1" hangingPunct="1"/>
            <a:r>
              <a:rPr lang="en-US" altLang="en-US" b="1" smtClean="0"/>
              <a:t>Video display/projector</a:t>
            </a:r>
          </a:p>
          <a:p>
            <a:pPr lvl="2" eaLnBrk="1" hangingPunct="1"/>
            <a:r>
              <a:rPr lang="en-US" altLang="en-US" smtClean="0"/>
              <a:t>Cathode-Ray Tube (CRT)</a:t>
            </a:r>
          </a:p>
          <a:p>
            <a:pPr lvl="2" eaLnBrk="1" hangingPunct="1"/>
            <a:r>
              <a:rPr lang="en-US" altLang="en-US" smtClean="0"/>
              <a:t>Flat-panel display.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25"/>
    </mc:Choice>
    <mc:Fallback xmlns="">
      <p:transition spd="slow" advTm="18425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altLang="en-US" dirty="0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1295400"/>
            <a:ext cx="4941888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8"/>
    </mc:Choice>
    <mc:Fallback xmlns="">
      <p:transition spd="slow" advTm="2100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54" y="1062831"/>
            <a:ext cx="3729146" cy="3388658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Computer Graphics Systems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Output devices</a:t>
            </a:r>
          </a:p>
          <a:p>
            <a:pPr lvl="1" eaLnBrk="1" hangingPunct="1"/>
            <a:r>
              <a:rPr lang="en-US" altLang="en-US" smtClean="0"/>
              <a:t>CRT (</a:t>
            </a:r>
            <a:r>
              <a:rPr lang="en-US" altLang="en-US" i="1" smtClean="0"/>
              <a:t>cathode ray tube</a:t>
            </a:r>
            <a:r>
              <a:rPr lang="en-US" altLang="en-US" smtClean="0"/>
              <a:t>)</a:t>
            </a:r>
          </a:p>
        </p:txBody>
      </p:sp>
      <p:pic>
        <p:nvPicPr>
          <p:cNvPr id="15364" name="Picture 5" descr="ftp://ftp.cs.unm.edu/pub/angel/BOOK/SECOND_EDITION/FIGURES/JPEG/an01f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00400"/>
            <a:ext cx="6142038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29"/>
    </mc:Choice>
    <mc:Fallback xmlns="">
      <p:transition spd="slow" advTm="8072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altLang="en-US" dirty="0" smtClean="0"/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565150"/>
          </a:xfrm>
        </p:spPr>
        <p:txBody>
          <a:bodyPr/>
          <a:lstStyle/>
          <a:p>
            <a:r>
              <a:rPr lang="en-US" altLang="en-US" dirty="0" smtClean="0"/>
              <a:t>Output Devices</a:t>
            </a:r>
          </a:p>
        </p:txBody>
      </p:sp>
      <p:cxnSp>
        <p:nvCxnSpPr>
          <p:cNvPr id="16388" name="Straight Connector 4"/>
          <p:cNvCxnSpPr>
            <a:cxnSpLocks noChangeShapeType="1"/>
          </p:cNvCxnSpPr>
          <p:nvPr/>
        </p:nvCxnSpPr>
        <p:spPr bwMode="auto">
          <a:xfrm>
            <a:off x="1570038" y="1447800"/>
            <a:ext cx="2590800" cy="0"/>
          </a:xfrm>
          <a:prstGeom prst="line">
            <a:avLst/>
          </a:prstGeom>
          <a:noFill/>
          <a:ln w="1270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89" name="Straight Connector 9"/>
          <p:cNvCxnSpPr>
            <a:cxnSpLocks noChangeShapeType="1"/>
          </p:cNvCxnSpPr>
          <p:nvPr/>
        </p:nvCxnSpPr>
        <p:spPr bwMode="auto">
          <a:xfrm>
            <a:off x="1600200" y="2514600"/>
            <a:ext cx="2590800" cy="0"/>
          </a:xfrm>
          <a:prstGeom prst="line">
            <a:avLst/>
          </a:prstGeom>
          <a:noFill/>
          <a:ln w="1270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0" name="Oval 10"/>
          <p:cNvSpPr>
            <a:spLocks noChangeArrowheads="1"/>
          </p:cNvSpPr>
          <p:nvPr/>
        </p:nvSpPr>
        <p:spPr bwMode="auto">
          <a:xfrm>
            <a:off x="914400" y="1905000"/>
            <a:ext cx="152400" cy="152400"/>
          </a:xfrm>
          <a:prstGeom prst="ellipse">
            <a:avLst/>
          </a:prstGeom>
          <a:solidFill>
            <a:srgbClr val="00206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391" name="Straight Connector 12"/>
          <p:cNvCxnSpPr>
            <a:cxnSpLocks noChangeShapeType="1"/>
          </p:cNvCxnSpPr>
          <p:nvPr/>
        </p:nvCxnSpPr>
        <p:spPr bwMode="auto">
          <a:xfrm>
            <a:off x="990600" y="1981200"/>
            <a:ext cx="33528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2" name="Straight Connector 15"/>
          <p:cNvCxnSpPr>
            <a:cxnSpLocks noChangeShapeType="1"/>
          </p:cNvCxnSpPr>
          <p:nvPr/>
        </p:nvCxnSpPr>
        <p:spPr bwMode="auto">
          <a:xfrm>
            <a:off x="5913438" y="1447800"/>
            <a:ext cx="2590800" cy="0"/>
          </a:xfrm>
          <a:prstGeom prst="line">
            <a:avLst/>
          </a:prstGeom>
          <a:noFill/>
          <a:ln w="1270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3" name="Straight Connector 16"/>
          <p:cNvCxnSpPr>
            <a:cxnSpLocks noChangeShapeType="1"/>
          </p:cNvCxnSpPr>
          <p:nvPr/>
        </p:nvCxnSpPr>
        <p:spPr bwMode="auto">
          <a:xfrm>
            <a:off x="5943600" y="2514600"/>
            <a:ext cx="2590800" cy="0"/>
          </a:xfrm>
          <a:prstGeom prst="line">
            <a:avLst/>
          </a:prstGeom>
          <a:noFill/>
          <a:ln w="1270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4" name="Oval 18"/>
          <p:cNvSpPr>
            <a:spLocks noChangeArrowheads="1"/>
          </p:cNvSpPr>
          <p:nvPr/>
        </p:nvSpPr>
        <p:spPr bwMode="auto">
          <a:xfrm>
            <a:off x="5257800" y="1905000"/>
            <a:ext cx="152400" cy="152400"/>
          </a:xfrm>
          <a:prstGeom prst="ellipse">
            <a:avLst/>
          </a:prstGeom>
          <a:solidFill>
            <a:srgbClr val="00206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395" name="Straight Connector 24"/>
          <p:cNvCxnSpPr>
            <a:cxnSpLocks noChangeShapeType="1"/>
          </p:cNvCxnSpPr>
          <p:nvPr/>
        </p:nvCxnSpPr>
        <p:spPr bwMode="auto">
          <a:xfrm>
            <a:off x="5410200" y="1981200"/>
            <a:ext cx="3352800" cy="1524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6" name="TextBox 26"/>
          <p:cNvSpPr txBox="1">
            <a:spLocks noChangeArrowheads="1"/>
          </p:cNvSpPr>
          <p:nvPr/>
        </p:nvSpPr>
        <p:spPr bwMode="auto">
          <a:xfrm>
            <a:off x="8170863" y="2514600"/>
            <a:ext cx="3794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+</a:t>
            </a:r>
          </a:p>
        </p:txBody>
      </p:sp>
      <p:sp>
        <p:nvSpPr>
          <p:cNvPr id="16397" name="TextBox 27"/>
          <p:cNvSpPr txBox="1">
            <a:spLocks noChangeArrowheads="1"/>
          </p:cNvSpPr>
          <p:nvPr/>
        </p:nvSpPr>
        <p:spPr bwMode="auto">
          <a:xfrm>
            <a:off x="8162925" y="955675"/>
            <a:ext cx="295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-</a:t>
            </a:r>
          </a:p>
        </p:txBody>
      </p:sp>
      <p:cxnSp>
        <p:nvCxnSpPr>
          <p:cNvPr id="16398" name="Straight Connector 28"/>
          <p:cNvCxnSpPr>
            <a:cxnSpLocks noChangeShapeType="1"/>
          </p:cNvCxnSpPr>
          <p:nvPr/>
        </p:nvCxnSpPr>
        <p:spPr bwMode="auto">
          <a:xfrm>
            <a:off x="1646238" y="4003675"/>
            <a:ext cx="2590800" cy="0"/>
          </a:xfrm>
          <a:prstGeom prst="line">
            <a:avLst/>
          </a:prstGeom>
          <a:noFill/>
          <a:ln w="1270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9" name="Straight Connector 29"/>
          <p:cNvCxnSpPr>
            <a:cxnSpLocks noChangeShapeType="1"/>
          </p:cNvCxnSpPr>
          <p:nvPr/>
        </p:nvCxnSpPr>
        <p:spPr bwMode="auto">
          <a:xfrm>
            <a:off x="1676400" y="5070475"/>
            <a:ext cx="2590800" cy="0"/>
          </a:xfrm>
          <a:prstGeom prst="line">
            <a:avLst/>
          </a:prstGeom>
          <a:noFill/>
          <a:ln w="1270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0" name="Oval 30"/>
          <p:cNvSpPr>
            <a:spLocks noChangeArrowheads="1"/>
          </p:cNvSpPr>
          <p:nvPr/>
        </p:nvSpPr>
        <p:spPr bwMode="auto">
          <a:xfrm>
            <a:off x="990600" y="4460875"/>
            <a:ext cx="152400" cy="152400"/>
          </a:xfrm>
          <a:prstGeom prst="ellipse">
            <a:avLst/>
          </a:prstGeom>
          <a:solidFill>
            <a:srgbClr val="00206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1" name="Straight Connector 31"/>
          <p:cNvCxnSpPr>
            <a:cxnSpLocks noChangeShapeType="1"/>
          </p:cNvCxnSpPr>
          <p:nvPr/>
        </p:nvCxnSpPr>
        <p:spPr bwMode="auto">
          <a:xfrm>
            <a:off x="1143000" y="4572000"/>
            <a:ext cx="3352800" cy="3048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2" name="TextBox 32"/>
          <p:cNvSpPr txBox="1">
            <a:spLocks noChangeArrowheads="1"/>
          </p:cNvSpPr>
          <p:nvPr/>
        </p:nvSpPr>
        <p:spPr bwMode="auto">
          <a:xfrm>
            <a:off x="3810000" y="5070475"/>
            <a:ext cx="5921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++</a:t>
            </a:r>
          </a:p>
        </p:txBody>
      </p:sp>
      <p:sp>
        <p:nvSpPr>
          <p:cNvPr id="16403" name="TextBox 33"/>
          <p:cNvSpPr txBox="1">
            <a:spLocks noChangeArrowheads="1"/>
          </p:cNvSpPr>
          <p:nvPr/>
        </p:nvSpPr>
        <p:spPr bwMode="auto">
          <a:xfrm>
            <a:off x="3895725" y="3511550"/>
            <a:ext cx="295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-</a:t>
            </a:r>
          </a:p>
        </p:txBody>
      </p:sp>
      <p:cxnSp>
        <p:nvCxnSpPr>
          <p:cNvPr id="16404" name="Straight Connector 35"/>
          <p:cNvCxnSpPr>
            <a:cxnSpLocks noChangeShapeType="1"/>
          </p:cNvCxnSpPr>
          <p:nvPr/>
        </p:nvCxnSpPr>
        <p:spPr bwMode="auto">
          <a:xfrm>
            <a:off x="6065838" y="4079875"/>
            <a:ext cx="2590800" cy="0"/>
          </a:xfrm>
          <a:prstGeom prst="line">
            <a:avLst/>
          </a:prstGeom>
          <a:noFill/>
          <a:ln w="1270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405" name="Straight Connector 36"/>
          <p:cNvCxnSpPr>
            <a:cxnSpLocks noChangeShapeType="1"/>
          </p:cNvCxnSpPr>
          <p:nvPr/>
        </p:nvCxnSpPr>
        <p:spPr bwMode="auto">
          <a:xfrm>
            <a:off x="6096000" y="5146675"/>
            <a:ext cx="2590800" cy="0"/>
          </a:xfrm>
          <a:prstGeom prst="line">
            <a:avLst/>
          </a:prstGeom>
          <a:noFill/>
          <a:ln w="1270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6" name="Oval 37"/>
          <p:cNvSpPr>
            <a:spLocks noChangeArrowheads="1"/>
          </p:cNvSpPr>
          <p:nvPr/>
        </p:nvSpPr>
        <p:spPr bwMode="auto">
          <a:xfrm>
            <a:off x="5410200" y="4537075"/>
            <a:ext cx="152400" cy="152400"/>
          </a:xfrm>
          <a:prstGeom prst="ellipse">
            <a:avLst/>
          </a:prstGeom>
          <a:solidFill>
            <a:srgbClr val="00206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6407" name="Straight Connector 38"/>
          <p:cNvCxnSpPr>
            <a:cxnSpLocks noChangeShapeType="1"/>
          </p:cNvCxnSpPr>
          <p:nvPr/>
        </p:nvCxnSpPr>
        <p:spPr bwMode="auto">
          <a:xfrm flipV="1">
            <a:off x="5562600" y="4343400"/>
            <a:ext cx="3352800" cy="26987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8" name="TextBox 39"/>
          <p:cNvSpPr txBox="1">
            <a:spLocks noChangeArrowheads="1"/>
          </p:cNvSpPr>
          <p:nvPr/>
        </p:nvSpPr>
        <p:spPr bwMode="auto">
          <a:xfrm>
            <a:off x="8323263" y="5146675"/>
            <a:ext cx="2952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-</a:t>
            </a:r>
          </a:p>
        </p:txBody>
      </p:sp>
      <p:sp>
        <p:nvSpPr>
          <p:cNvPr id="16409" name="TextBox 40"/>
          <p:cNvSpPr txBox="1">
            <a:spLocks noChangeArrowheads="1"/>
          </p:cNvSpPr>
          <p:nvPr/>
        </p:nvSpPr>
        <p:spPr bwMode="auto">
          <a:xfrm>
            <a:off x="8315325" y="3587750"/>
            <a:ext cx="3794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61"/>
    </mc:Choice>
    <mc:Fallback xmlns="">
      <p:transition spd="slow" advTm="14066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altLang="en-US" dirty="0" smtClean="0"/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793750"/>
          </a:xfrm>
        </p:spPr>
        <p:txBody>
          <a:bodyPr/>
          <a:lstStyle/>
          <a:p>
            <a:r>
              <a:rPr lang="en-US" altLang="en-US" dirty="0" smtClean="0"/>
              <a:t>Output Devices</a:t>
            </a:r>
          </a:p>
        </p:txBody>
      </p:sp>
      <p:sp>
        <p:nvSpPr>
          <p:cNvPr id="17412" name="AutoShape 2" descr="Kết quả hình ảnh cho CRT monitor"/>
          <p:cNvSpPr>
            <a:spLocks noChangeAspect="1" noChangeArrowheads="1"/>
          </p:cNvSpPr>
          <p:nvPr/>
        </p:nvSpPr>
        <p:spPr bwMode="auto">
          <a:xfrm>
            <a:off x="184150" y="-1984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752600"/>
            <a:ext cx="55880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7414" name="Straight Connector 5"/>
          <p:cNvCxnSpPr>
            <a:cxnSpLocks noChangeShapeType="1"/>
          </p:cNvCxnSpPr>
          <p:nvPr/>
        </p:nvCxnSpPr>
        <p:spPr bwMode="auto">
          <a:xfrm>
            <a:off x="4851400" y="2286000"/>
            <a:ext cx="0" cy="2362200"/>
          </a:xfrm>
          <a:prstGeom prst="line">
            <a:avLst/>
          </a:prstGeom>
          <a:noFill/>
          <a:ln w="50800" algn="ctr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98"/>
    </mc:Choice>
    <mc:Fallback xmlns="">
      <p:transition spd="slow" advTm="4589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altLang="en-US" dirty="0" smtClean="0"/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641350"/>
          </a:xfrm>
        </p:spPr>
        <p:txBody>
          <a:bodyPr/>
          <a:lstStyle/>
          <a:p>
            <a:r>
              <a:rPr lang="en-US" altLang="en-US" dirty="0" smtClean="0"/>
              <a:t>Output Devices</a:t>
            </a:r>
          </a:p>
        </p:txBody>
      </p:sp>
      <p:pic>
        <p:nvPicPr>
          <p:cNvPr id="18436" name="Picture 5" descr="ftp://ftp.cs.unm.edu/pub/angel/BOOK/SECOND_EDITION/FIGURES/JPEG/an01f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6142038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78"/>
    </mc:Choice>
    <mc:Fallback xmlns="">
      <p:transition spd="slow" advTm="3967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983" y="76200"/>
            <a:ext cx="3071685" cy="2032879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600" dirty="0" smtClean="0"/>
              <a:t>Computer Graphics Systems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Output devices</a:t>
            </a:r>
          </a:p>
          <a:p>
            <a:pPr lvl="1" eaLnBrk="1" hangingPunct="1"/>
            <a:endParaRPr lang="en-US" altLang="en-US" dirty="0" smtClean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03768"/>
            <a:ext cx="8382000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331"/>
    </mc:Choice>
    <mc:Fallback xmlns="">
      <p:transition spd="slow" advTm="29033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altLang="en-US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641350"/>
          </a:xfrm>
        </p:spPr>
        <p:txBody>
          <a:bodyPr/>
          <a:lstStyle/>
          <a:p>
            <a:r>
              <a:rPr lang="en-US" altLang="en-US" dirty="0" smtClean="0"/>
              <a:t>Output Devices – Color Monitor</a:t>
            </a:r>
          </a:p>
        </p:txBody>
      </p:sp>
      <p:sp>
        <p:nvSpPr>
          <p:cNvPr id="20484" name="AutoShape 2" descr="Kết quả hình ảnh cho output devices in computer graphics"/>
          <p:cNvSpPr>
            <a:spLocks noChangeAspect="1" noChangeArrowheads="1"/>
          </p:cNvSpPr>
          <p:nvPr/>
        </p:nvSpPr>
        <p:spPr bwMode="auto">
          <a:xfrm>
            <a:off x="184150" y="-1984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524000"/>
            <a:ext cx="6527592" cy="39597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3124200"/>
            <a:ext cx="1091565" cy="10287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 bwMode="auto">
          <a:xfrm>
            <a:off x="7239000" y="3124200"/>
            <a:ext cx="1143000" cy="1143000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15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53"/>
    </mc:Choice>
    <mc:Fallback xmlns="">
      <p:transition spd="slow" advTm="129553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641350"/>
          </a:xfrm>
        </p:spPr>
        <p:txBody>
          <a:bodyPr/>
          <a:lstStyle/>
          <a:p>
            <a:r>
              <a:rPr lang="en-US" dirty="0" smtClean="0"/>
              <a:t>Output Devices – Color Monitor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67" y="1371602"/>
            <a:ext cx="2149133" cy="970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2514600"/>
            <a:ext cx="2209800" cy="1012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1" y="3733800"/>
            <a:ext cx="2286000" cy="1031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327" y="5099584"/>
            <a:ext cx="2308274" cy="10661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1424169"/>
            <a:ext cx="2438400" cy="1110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9800" y="4011373"/>
            <a:ext cx="2590800" cy="117022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19400" y="1600200"/>
            <a:ext cx="24118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RGB =(0, 0, 0)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19400" y="2819348"/>
            <a:ext cx="2750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RGB =(255, 0, 0)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19400" y="4038600"/>
            <a:ext cx="27506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RGB =(0, 255, 0)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53397" y="5422005"/>
            <a:ext cx="27166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RGB =(0, 0, 255)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33056" y="2507873"/>
            <a:ext cx="3377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RGB =(255, 255, 0)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19800" y="5175783"/>
            <a:ext cx="33776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RGB =(150, 125, 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1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820"/>
    </mc:Choice>
    <mc:Fallback xmlns="">
      <p:transition spd="slow" advTm="29282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488950"/>
          </a:xfrm>
        </p:spPr>
        <p:txBody>
          <a:bodyPr/>
          <a:lstStyle/>
          <a:p>
            <a:r>
              <a:rPr lang="en-US" dirty="0" smtClean="0"/>
              <a:t>Output Devices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71600"/>
            <a:ext cx="9605963" cy="1235179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 bwMode="auto">
          <a:xfrm>
            <a:off x="8763000" y="882650"/>
            <a:ext cx="304800" cy="79375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387" y="2716544"/>
            <a:ext cx="4687581" cy="3455656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 bwMode="auto">
          <a:xfrm>
            <a:off x="7315200" y="5257800"/>
            <a:ext cx="1127432" cy="381000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9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05"/>
    </mc:Choice>
    <mc:Fallback xmlns="">
      <p:transition spd="slow" advTm="6650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Computer Graphics: Why &amp; What?</a:t>
            </a:r>
          </a:p>
        </p:txBody>
      </p:sp>
      <p:pic>
        <p:nvPicPr>
          <p:cNvPr id="61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088" y="838200"/>
            <a:ext cx="469582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28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Computer Graphics Systems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Output devices</a:t>
            </a:r>
          </a:p>
          <a:p>
            <a:pPr lvl="1" eaLnBrk="1" hangingPunct="1"/>
            <a:r>
              <a:rPr lang="en-US" altLang="en-US" smtClean="0"/>
              <a:t>Color CRT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" y="2601913"/>
            <a:ext cx="8118475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331" y="850900"/>
            <a:ext cx="3826469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1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005"/>
    </mc:Choice>
    <mc:Fallback xmlns="">
      <p:transition spd="slow" advTm="229005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80" y="914400"/>
            <a:ext cx="4295520" cy="2209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43600" y="955357"/>
            <a:ext cx="2667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00, 01, 10, 11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590800"/>
            <a:ext cx="2667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00, 01, 10, 11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62800" y="2590800"/>
            <a:ext cx="2667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00, 01, 10, 11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4155757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110110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3657600"/>
            <a:ext cx="4810125" cy="18669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 flipH="1">
            <a:off x="4495800" y="1295400"/>
            <a:ext cx="1219200" cy="2667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581400" y="2971800"/>
            <a:ext cx="152400" cy="18918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5105400" y="2971800"/>
            <a:ext cx="1133475" cy="18918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5306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29"/>
    </mc:Choice>
    <mc:Fallback xmlns="">
      <p:transition spd="slow" advTm="81729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Computer Graphics Systems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82650"/>
            <a:ext cx="9105900" cy="5410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Output devices</a:t>
            </a:r>
          </a:p>
          <a:p>
            <a:pPr lvl="1" eaLnBrk="1" hangingPunct="1"/>
            <a:r>
              <a:rPr lang="en-US" altLang="en-US" dirty="0" smtClean="0"/>
              <a:t>Indexed Color &amp; Look up table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05000"/>
            <a:ext cx="5867400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67400" y="1905000"/>
            <a:ext cx="35591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640*480*6/8 = 230 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89674" y="2555557"/>
            <a:ext cx="4016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640*480*15/8 = 230K*2.5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3600" y="3649028"/>
            <a:ext cx="3962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LUT : 64*15/8 = 120 bytes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885"/>
    </mc:Choice>
    <mc:Fallback xmlns="">
      <p:transition spd="slow" advTm="36688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Output devices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" y="5084388"/>
            <a:ext cx="19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10010 = 18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300" y="5576831"/>
            <a:ext cx="2667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 = 18*8 = 64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86350" y="5091111"/>
            <a:ext cx="19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01010 = 10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86350" y="5583554"/>
            <a:ext cx="2667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 = 10*8 = 80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0" y="5091111"/>
            <a:ext cx="19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11001 = 25</a:t>
            </a:r>
            <a:endParaRPr lang="en-US" dirty="0">
              <a:solidFill>
                <a:srgbClr val="00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5583554"/>
            <a:ext cx="2667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00"/>
                </a:solidFill>
              </a:rPr>
              <a:t>G = 25*8 = 150</a:t>
            </a:r>
            <a:endParaRPr lang="en-US" dirty="0">
              <a:solidFill>
                <a:srgbClr val="00FF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12" y="1110455"/>
            <a:ext cx="3038475" cy="18764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12" y="3125503"/>
            <a:ext cx="3114675" cy="198120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495300" y="1447800"/>
            <a:ext cx="5600699" cy="3413012"/>
            <a:chOff x="495300" y="1447800"/>
            <a:chExt cx="5600699" cy="3413012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1447800"/>
              <a:ext cx="4838700" cy="3413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/>
            <p:nvPr/>
          </p:nvSpPr>
          <p:spPr bwMode="auto">
            <a:xfrm>
              <a:off x="3395663" y="3581400"/>
              <a:ext cx="1176337" cy="152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395663" y="2438400"/>
              <a:ext cx="1176337" cy="152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48200" y="2362200"/>
              <a:ext cx="14477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10010 11001 01010</a:t>
              </a:r>
              <a:endParaRPr lang="en-US" sz="1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48200" y="3563779"/>
              <a:ext cx="14477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00000 00000 00000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61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44"/>
    </mc:Choice>
    <mc:Fallback xmlns="">
      <p:transition spd="slow" advTm="162544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565150"/>
          </a:xfrm>
        </p:spPr>
        <p:txBody>
          <a:bodyPr/>
          <a:lstStyle/>
          <a:p>
            <a:r>
              <a:rPr lang="en-US" dirty="0" smtClean="0"/>
              <a:t>Output Devices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" y="5298757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11111, 00010, 11111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95300" y="4857591"/>
            <a:ext cx="365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</a:t>
            </a:r>
            <a:r>
              <a:rPr lang="en-US" sz="2000" dirty="0" smtClean="0"/>
              <a:t>,              G, 	   B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638800"/>
            <a:ext cx="3162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255   ,       16, 255</a:t>
            </a:r>
            <a:endParaRPr lang="en-US" sz="2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495300" y="1447800"/>
            <a:ext cx="5600699" cy="3413012"/>
            <a:chOff x="495300" y="1447800"/>
            <a:chExt cx="5600699" cy="3413012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1447800"/>
              <a:ext cx="4838700" cy="3413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3395663" y="3581400"/>
              <a:ext cx="1176337" cy="152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3395663" y="2438400"/>
              <a:ext cx="1176337" cy="1524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48200" y="2362200"/>
              <a:ext cx="14477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11111 00001 11111</a:t>
              </a:r>
              <a:endParaRPr 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563779"/>
              <a:ext cx="14477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11111 11111 00000</a:t>
              </a:r>
              <a:endParaRPr lang="en-US" sz="100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112" y="1110455"/>
            <a:ext cx="3038475" cy="18764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49" y="3233735"/>
            <a:ext cx="3124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66"/>
    </mc:Choice>
    <mc:Fallback xmlns="">
      <p:transition spd="slow" advTm="59866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Computer Graphics Systems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Output devices</a:t>
            </a:r>
          </a:p>
          <a:p>
            <a:pPr lvl="1" eaLnBrk="1" hangingPunct="1"/>
            <a:endParaRPr lang="en-US" altLang="en-US" smtClean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17637"/>
            <a:ext cx="5867400" cy="487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83" y="1684129"/>
            <a:ext cx="26860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4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49"/>
    </mc:Choice>
    <mc:Fallback xmlns="">
      <p:transition spd="slow" advTm="294849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Devices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905000"/>
            <a:ext cx="8118475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16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64"/>
    </mc:Choice>
    <mc:Fallback xmlns="">
      <p:transition spd="slow" advTm="55264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Graphics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641350"/>
          </a:xfrm>
        </p:spPr>
        <p:txBody>
          <a:bodyPr/>
          <a:lstStyle/>
          <a:p>
            <a:r>
              <a:rPr lang="en-US" dirty="0" smtClean="0"/>
              <a:t>Output Devices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57985"/>
            <a:ext cx="5409669" cy="434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9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09"/>
    </mc:Choice>
    <mc:Fallback xmlns="">
      <p:transition spd="slow" advTm="55209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Computer Graphics Systems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Output devices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46200"/>
            <a:ext cx="5943600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AutoShape 6" descr="Kết quả hình ảnh cho đồng hồ điện tử"/>
          <p:cNvSpPr>
            <a:spLocks noChangeAspect="1" noChangeArrowheads="1"/>
          </p:cNvSpPr>
          <p:nvPr/>
        </p:nvSpPr>
        <p:spPr bwMode="auto">
          <a:xfrm>
            <a:off x="184150" y="-198438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458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1600200"/>
            <a:ext cx="3009900" cy="300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un 1"/>
          <p:cNvSpPr/>
          <p:nvPr/>
        </p:nvSpPr>
        <p:spPr bwMode="auto">
          <a:xfrm>
            <a:off x="3581400" y="3276600"/>
            <a:ext cx="381000" cy="381000"/>
          </a:xfrm>
          <a:prstGeom prst="sun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27320" y="1625040"/>
              <a:ext cx="4723920" cy="278676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17960" y="1615680"/>
                <a:ext cx="4742640" cy="28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5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37"/>
    </mc:Choice>
    <mc:Fallback xmlns="">
      <p:transition spd="slow" advTm="152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smtClean="0"/>
              <a:t>Image Formation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Elements of Image Formation</a:t>
            </a:r>
          </a:p>
          <a:p>
            <a:pPr lvl="1" eaLnBrk="1" hangingPunct="1"/>
            <a:r>
              <a:rPr lang="en-US" altLang="en-US" dirty="0" smtClean="0"/>
              <a:t>Objects</a:t>
            </a:r>
          </a:p>
          <a:p>
            <a:pPr lvl="1" eaLnBrk="1" hangingPunct="1"/>
            <a:r>
              <a:rPr lang="en-US" altLang="en-US" dirty="0" smtClean="0"/>
              <a:t>Viewers</a:t>
            </a:r>
          </a:p>
          <a:p>
            <a:pPr lvl="1" eaLnBrk="1" hangingPunct="1"/>
            <a:r>
              <a:rPr lang="en-US" altLang="en-US" dirty="0" smtClean="0"/>
              <a:t>Lights (Materials)</a:t>
            </a:r>
          </a:p>
          <a:p>
            <a:pPr eaLnBrk="1" hangingPunct="1"/>
            <a:r>
              <a:rPr lang="en-US" altLang="en-US" dirty="0" smtClean="0"/>
              <a:t>Advantages</a:t>
            </a:r>
          </a:p>
          <a:p>
            <a:pPr lvl="1" eaLnBrk="1" hangingPunct="1"/>
            <a:r>
              <a:rPr lang="en-US" altLang="en-US" dirty="0" smtClean="0"/>
              <a:t>Separation of objects, viewer, light sources</a:t>
            </a:r>
          </a:p>
          <a:p>
            <a:pPr lvl="1" eaLnBrk="1" hangingPunct="1"/>
            <a:r>
              <a:rPr lang="en-US" altLang="en-US" dirty="0" smtClean="0"/>
              <a:t>Two-dimensional graphics is a special case of three-dimensional graphics</a:t>
            </a:r>
          </a:p>
          <a:p>
            <a:pPr lvl="1" eaLnBrk="1" hangingPunct="1"/>
            <a:r>
              <a:rPr lang="en-US" altLang="en-US" dirty="0" smtClean="0"/>
              <a:t>Leads to simple software API</a:t>
            </a:r>
          </a:p>
          <a:p>
            <a:pPr lvl="1" eaLnBrk="1" hangingPunct="1"/>
            <a:r>
              <a:rPr lang="en-US" altLang="en-US" dirty="0" smtClean="0"/>
              <a:t>Leads to fast hardware implementation </a:t>
            </a:r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974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888"/>
    </mc:Choice>
    <mc:Fallback xmlns="">
      <p:transition spd="slow" advTm="20688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Computer Graphics: Why &amp; What?</a:t>
            </a:r>
          </a:p>
        </p:txBody>
      </p:sp>
      <p:pic>
        <p:nvPicPr>
          <p:cNvPr id="7171" name="Picture 5" descr="&quot;Let's go for a drink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785812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Image &amp; Image Formation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Elements of Image Formation</a:t>
            </a:r>
          </a:p>
          <a:p>
            <a:pPr lvl="1" eaLnBrk="1" hangingPunct="1"/>
            <a:r>
              <a:rPr lang="en-US" altLang="en-US" smtClean="0"/>
              <a:t>Objects &amp; viewers</a:t>
            </a:r>
          </a:p>
          <a:p>
            <a:pPr lvl="1" eaLnBrk="1" hangingPunct="1"/>
            <a:endParaRPr lang="en-US" altLang="en-US" smtClean="0"/>
          </a:p>
        </p:txBody>
      </p:sp>
      <p:pic>
        <p:nvPicPr>
          <p:cNvPr id="40964" name="Picture 4" descr="AN01F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0775"/>
            <a:ext cx="84582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716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28"/>
    </mc:Choice>
    <mc:Fallback xmlns="">
      <p:transition spd="slow" advTm="46428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Image &amp; Image Formation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82650"/>
            <a:ext cx="8915400" cy="5441950"/>
          </a:xfrm>
        </p:spPr>
        <p:txBody>
          <a:bodyPr/>
          <a:lstStyle/>
          <a:p>
            <a:pPr eaLnBrk="1" hangingPunct="1"/>
            <a:r>
              <a:rPr lang="en-US" altLang="en-US" smtClean="0"/>
              <a:t>Elements of Image Formation</a:t>
            </a:r>
          </a:p>
          <a:p>
            <a:pPr lvl="1" eaLnBrk="1" hangingPunct="1"/>
            <a:r>
              <a:rPr lang="en-US" altLang="en-US" smtClean="0"/>
              <a:t>Objects &amp; viewers</a:t>
            </a:r>
          </a:p>
        </p:txBody>
      </p:sp>
      <p:pic>
        <p:nvPicPr>
          <p:cNvPr id="41988" name="Picture 4" descr="AN01F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25" y="2057400"/>
            <a:ext cx="39401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63"/>
    </mc:Choice>
    <mc:Fallback xmlns="">
      <p:transition spd="slow" advTm="15063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Image &amp; Image Formation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Elements of Image Formation</a:t>
            </a:r>
          </a:p>
          <a:p>
            <a:pPr lvl="1" eaLnBrk="1" hangingPunct="1"/>
            <a:r>
              <a:rPr lang="en-US" altLang="en-US" smtClean="0"/>
              <a:t>Lights</a:t>
            </a:r>
          </a:p>
        </p:txBody>
      </p:sp>
      <p:pic>
        <p:nvPicPr>
          <p:cNvPr id="43012" name="Picture 4" descr="AN01F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106613"/>
            <a:ext cx="4191000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86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3"/>
    </mc:Choice>
    <mc:Fallback xmlns="">
      <p:transition spd="slow" advTm="15913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Models and Architectures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Practical Approach : Pipeline</a:t>
            </a:r>
          </a:p>
          <a:p>
            <a:pPr lvl="1" eaLnBrk="1" hangingPunct="1"/>
            <a:r>
              <a:rPr lang="en-US" altLang="en-US" dirty="0" smtClean="0"/>
              <a:t>Fast, simple</a:t>
            </a:r>
          </a:p>
          <a:p>
            <a:pPr lvl="1" eaLnBrk="1" hangingPunct="1"/>
            <a:r>
              <a:rPr lang="en-US" altLang="en-US" dirty="0" smtClean="0"/>
              <a:t>All steps can be implemented in hardware on the graphics card</a:t>
            </a:r>
          </a:p>
        </p:txBody>
      </p:sp>
      <p:pic>
        <p:nvPicPr>
          <p:cNvPr id="46084" name="Picture 4" descr="AN01F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743200"/>
            <a:ext cx="4267200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5" descr="an01f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4792663"/>
            <a:ext cx="8375650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778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15"/>
    </mc:Choice>
    <mc:Fallback xmlns="">
      <p:transition spd="slow" advTm="105415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API Contents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Functions that specify what we need to form an image</a:t>
            </a:r>
          </a:p>
          <a:p>
            <a:pPr lvl="1" eaLnBrk="1" hangingPunct="1"/>
            <a:r>
              <a:rPr lang="en-US" altLang="en-US" b="1" dirty="0" smtClean="0"/>
              <a:t>Objects</a:t>
            </a:r>
          </a:p>
          <a:p>
            <a:pPr lvl="1" eaLnBrk="1" hangingPunct="1"/>
            <a:r>
              <a:rPr lang="en-US" altLang="en-US" b="1" dirty="0" smtClean="0"/>
              <a:t>Viewer</a:t>
            </a:r>
          </a:p>
          <a:p>
            <a:pPr lvl="1" eaLnBrk="1" hangingPunct="1"/>
            <a:r>
              <a:rPr lang="en-US" altLang="en-US" b="1" dirty="0" smtClean="0"/>
              <a:t>Light Source(s)</a:t>
            </a:r>
          </a:p>
          <a:p>
            <a:pPr lvl="1" eaLnBrk="1" hangingPunct="1"/>
            <a:r>
              <a:rPr lang="en-US" altLang="en-US" b="1" dirty="0" smtClean="0"/>
              <a:t>Materials</a:t>
            </a:r>
          </a:p>
          <a:p>
            <a:pPr eaLnBrk="1" hangingPunct="1"/>
            <a:r>
              <a:rPr lang="en-US" altLang="en-US" dirty="0" smtClean="0"/>
              <a:t>Other information</a:t>
            </a:r>
          </a:p>
          <a:p>
            <a:pPr lvl="1" eaLnBrk="1" hangingPunct="1"/>
            <a:r>
              <a:rPr lang="en-US" altLang="en-US" b="1" dirty="0" smtClean="0"/>
              <a:t>Input from devices such as mouse and keyboard</a:t>
            </a:r>
          </a:p>
          <a:p>
            <a:pPr lvl="1" eaLnBrk="1" hangingPunct="1"/>
            <a:r>
              <a:rPr lang="en-US" altLang="en-US" b="1" dirty="0" smtClean="0"/>
              <a:t>Capabilities of system</a:t>
            </a:r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lvl="2"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009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988"/>
    </mc:Choice>
    <mc:Fallback xmlns="">
      <p:transition spd="slow" advTm="116988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API Contents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Object Specification</a:t>
            </a:r>
          </a:p>
          <a:p>
            <a:pPr lvl="1" eaLnBrk="1" hangingPunct="1"/>
            <a:r>
              <a:rPr lang="en-US" altLang="en-US" smtClean="0"/>
              <a:t>Most APIs support a limited set of primitives including</a:t>
            </a:r>
          </a:p>
          <a:p>
            <a:pPr lvl="2" eaLnBrk="1" hangingPunct="1"/>
            <a:r>
              <a:rPr lang="en-US" altLang="en-US" b="1" smtClean="0"/>
              <a:t>Points (0D object)</a:t>
            </a:r>
          </a:p>
          <a:p>
            <a:pPr lvl="2" eaLnBrk="1" hangingPunct="1"/>
            <a:r>
              <a:rPr lang="en-US" altLang="en-US" b="1" smtClean="0"/>
              <a:t>Line segments (1D objects)</a:t>
            </a:r>
          </a:p>
          <a:p>
            <a:pPr lvl="2" eaLnBrk="1" hangingPunct="1"/>
            <a:r>
              <a:rPr lang="en-US" altLang="en-US" b="1" smtClean="0"/>
              <a:t>Polygons (2D objects)</a:t>
            </a:r>
          </a:p>
          <a:p>
            <a:pPr lvl="2" eaLnBrk="1" hangingPunct="1"/>
            <a:r>
              <a:rPr lang="en-US" altLang="en-US" b="1" smtClean="0"/>
              <a:t>Some curves and surfaces</a:t>
            </a:r>
          </a:p>
          <a:p>
            <a:pPr lvl="1" eaLnBrk="1" hangingPunct="1"/>
            <a:r>
              <a:rPr lang="en-US" altLang="en-US" smtClean="0"/>
              <a:t>All are defined through locations in space or </a:t>
            </a:r>
            <a:r>
              <a:rPr lang="en-US" altLang="en-US" i="1" smtClean="0"/>
              <a:t>vertices</a:t>
            </a:r>
          </a:p>
        </p:txBody>
      </p:sp>
    </p:spTree>
    <p:extLst>
      <p:ext uri="{BB962C8B-B14F-4D97-AF65-F5344CB8AC3E}">
        <p14:creationId xmlns:p14="http://schemas.microsoft.com/office/powerpoint/2010/main" val="340061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85"/>
    </mc:Choice>
    <mc:Fallback xmlns="">
      <p:transition spd="slow" advTm="57785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API Contents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Object Specification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1560513"/>
            <a:ext cx="7504112" cy="423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049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"/>
    </mc:Choice>
    <mc:Fallback xmlns="">
      <p:transition spd="slow" advTm="3701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API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641350"/>
          </a:xfrm>
        </p:spPr>
        <p:txBody>
          <a:bodyPr/>
          <a:lstStyle/>
          <a:p>
            <a:r>
              <a:rPr lang="en-US" altLang="en-US" dirty="0" smtClean="0"/>
              <a:t>Object Specification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81200"/>
            <a:ext cx="2347913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981200"/>
            <a:ext cx="231024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6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33"/>
    </mc:Choice>
    <mc:Fallback xmlns="">
      <p:transition spd="slow" advTm="105033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API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882650"/>
            <a:ext cx="8915400" cy="488950"/>
          </a:xfrm>
        </p:spPr>
        <p:txBody>
          <a:bodyPr/>
          <a:lstStyle/>
          <a:p>
            <a:r>
              <a:rPr lang="en-US" altLang="en-US" dirty="0" smtClean="0"/>
              <a:t>Object Specification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11" y="2057400"/>
            <a:ext cx="33528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882650"/>
            <a:ext cx="2728546" cy="2728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131" y="3748698"/>
            <a:ext cx="2584565" cy="243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3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59"/>
    </mc:Choice>
    <mc:Fallback xmlns="">
      <p:transition spd="slow" advTm="139359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API Contents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Camera Specification</a:t>
            </a:r>
          </a:p>
          <a:p>
            <a:pPr lvl="1" eaLnBrk="1" hangingPunct="1"/>
            <a:r>
              <a:rPr lang="en-US" altLang="en-US" smtClean="0"/>
              <a:t>Six degrees of freedom</a:t>
            </a:r>
          </a:p>
          <a:p>
            <a:pPr lvl="2" eaLnBrk="1" hangingPunct="1"/>
            <a:r>
              <a:rPr lang="en-US" altLang="en-US" b="1" smtClean="0"/>
              <a:t>Position of center of lens</a:t>
            </a:r>
          </a:p>
          <a:p>
            <a:pPr lvl="2" eaLnBrk="1" hangingPunct="1"/>
            <a:r>
              <a:rPr lang="en-US" altLang="en-US" b="1" smtClean="0"/>
              <a:t>Orientation</a:t>
            </a:r>
          </a:p>
          <a:p>
            <a:pPr lvl="2" eaLnBrk="1" hangingPunct="1"/>
            <a:r>
              <a:rPr lang="en-US" altLang="en-US" b="1" smtClean="0"/>
              <a:t>Lens</a:t>
            </a:r>
          </a:p>
          <a:p>
            <a:pPr lvl="2" eaLnBrk="1" hangingPunct="1"/>
            <a:r>
              <a:rPr lang="en-US" altLang="en-US" b="1" smtClean="0"/>
              <a:t>Film size</a:t>
            </a:r>
          </a:p>
          <a:p>
            <a:pPr lvl="2" eaLnBrk="1" hangingPunct="1"/>
            <a:r>
              <a:rPr lang="en-US" altLang="en-US" b="1" smtClean="0"/>
              <a:t>Orientation of film plane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800"/>
            <a:ext cx="3589338" cy="367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446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30"/>
    </mc:Choice>
    <mc:Fallback xmlns="">
      <p:transition spd="slow" advTm="5843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Computer Graphics: Why &amp; What?</a:t>
            </a:r>
          </a:p>
        </p:txBody>
      </p:sp>
      <p:pic>
        <p:nvPicPr>
          <p:cNvPr id="81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6934200" cy="491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00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API Contents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Lights and Materials</a:t>
            </a:r>
          </a:p>
          <a:p>
            <a:pPr lvl="1" eaLnBrk="1" hangingPunct="1"/>
            <a:r>
              <a:rPr lang="en-US" altLang="en-US" smtClean="0"/>
              <a:t>Types of lights</a:t>
            </a:r>
          </a:p>
          <a:p>
            <a:pPr lvl="2" eaLnBrk="1" hangingPunct="1"/>
            <a:r>
              <a:rPr lang="en-US" altLang="en-US" b="1" smtClean="0"/>
              <a:t>Point sources vs distributed sources</a:t>
            </a:r>
          </a:p>
          <a:p>
            <a:pPr lvl="2" eaLnBrk="1" hangingPunct="1"/>
            <a:r>
              <a:rPr lang="en-US" altLang="en-US" b="1" smtClean="0"/>
              <a:t>Spot lights</a:t>
            </a:r>
          </a:p>
          <a:p>
            <a:pPr lvl="2" eaLnBrk="1" hangingPunct="1"/>
            <a:r>
              <a:rPr lang="en-US" altLang="en-US" b="1" smtClean="0"/>
              <a:t>Near and far sources</a:t>
            </a:r>
          </a:p>
          <a:p>
            <a:pPr lvl="2" eaLnBrk="1" hangingPunct="1"/>
            <a:r>
              <a:rPr lang="en-US" altLang="en-US" b="1" smtClean="0"/>
              <a:t>Color properties</a:t>
            </a:r>
          </a:p>
          <a:p>
            <a:pPr lvl="1" eaLnBrk="1" hangingPunct="1"/>
            <a:r>
              <a:rPr lang="en-US" altLang="en-US" smtClean="0"/>
              <a:t>Material properties</a:t>
            </a:r>
          </a:p>
          <a:p>
            <a:pPr lvl="2" eaLnBrk="1" hangingPunct="1"/>
            <a:r>
              <a:rPr lang="en-US" altLang="en-US" b="1" smtClean="0"/>
              <a:t>Absorption: color properties</a:t>
            </a:r>
          </a:p>
          <a:p>
            <a:pPr lvl="2" eaLnBrk="1" hangingPunct="1"/>
            <a:r>
              <a:rPr lang="en-US" altLang="en-US" b="1" smtClean="0"/>
              <a:t>Scattering</a:t>
            </a:r>
          </a:p>
          <a:p>
            <a:pPr lvl="3" eaLnBrk="1" hangingPunct="1"/>
            <a:r>
              <a:rPr lang="en-US" altLang="en-US" smtClean="0"/>
              <a:t>Diffuse</a:t>
            </a:r>
          </a:p>
          <a:p>
            <a:pPr lvl="3" eaLnBrk="1" hangingPunct="1"/>
            <a:r>
              <a:rPr lang="en-US" altLang="en-US" smtClean="0"/>
              <a:t>Specular</a:t>
            </a:r>
          </a:p>
        </p:txBody>
      </p:sp>
    </p:spTree>
    <p:extLst>
      <p:ext uri="{BB962C8B-B14F-4D97-AF65-F5344CB8AC3E}">
        <p14:creationId xmlns:p14="http://schemas.microsoft.com/office/powerpoint/2010/main" val="378442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46"/>
    </mc:Choice>
    <mc:Fallback xmlns="">
      <p:transition spd="slow" advTm="23846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Further Reading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“</a:t>
            </a:r>
            <a:r>
              <a:rPr lang="en-US" altLang="en-US" b="1" smtClean="0"/>
              <a:t>Interactive Computer Graphics: A Topdown Approach Using OpenGL</a:t>
            </a:r>
            <a:r>
              <a:rPr lang="en-US" altLang="en-US" smtClean="0"/>
              <a:t>”, </a:t>
            </a:r>
            <a:r>
              <a:rPr lang="en-US" altLang="en-US" i="1" smtClean="0"/>
              <a:t>Edward Angel</a:t>
            </a:r>
            <a:endParaRPr lang="en-US" altLang="en-US" smtClean="0"/>
          </a:p>
          <a:p>
            <a:pPr lvl="1" eaLnBrk="1" hangingPunct="1"/>
            <a:r>
              <a:rPr lang="en-US" altLang="en-US" smtClean="0"/>
              <a:t>Chapter 1: Graphics Systems And Models</a:t>
            </a:r>
          </a:p>
          <a:p>
            <a:pPr eaLnBrk="1" hangingPunct="1"/>
            <a:r>
              <a:rPr lang="en-US" altLang="en-US" smtClean="0"/>
              <a:t>“Đồ họa máy tính trong không gian hai chiều”, Trần Giang Sơn</a:t>
            </a:r>
          </a:p>
          <a:p>
            <a:pPr lvl="1" eaLnBrk="1" hangingPunct="1"/>
            <a:r>
              <a:rPr lang="en-US" altLang="en-US" smtClean="0"/>
              <a:t>Chương 1: Giới thiệu đồ họa máy tính</a:t>
            </a:r>
          </a:p>
        </p:txBody>
      </p:sp>
    </p:spTree>
    <p:extLst>
      <p:ext uri="{BB962C8B-B14F-4D97-AF65-F5344CB8AC3E}">
        <p14:creationId xmlns:p14="http://schemas.microsoft.com/office/powerpoint/2010/main" val="13795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98"/>
    </mc:Choice>
    <mc:Fallback xmlns="">
      <p:transition spd="slow" advTm="20398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Computer Graphics: Why &amp; What?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What</a:t>
            </a:r>
          </a:p>
          <a:p>
            <a:pPr lvl="1" eaLnBrk="1" hangingPunct="1">
              <a:defRPr/>
            </a:pPr>
            <a:r>
              <a:rPr lang="en-US" i="1" dirty="0" smtClean="0"/>
              <a:t>Computer graphics </a:t>
            </a:r>
            <a:r>
              <a:rPr lang="en-US" dirty="0" smtClean="0"/>
              <a:t>deals with all aspects of</a:t>
            </a:r>
          </a:p>
          <a:p>
            <a:pPr lvl="1" eaLnBrk="1" hangingPunct="1">
              <a:buFontTx/>
              <a:buNone/>
              <a:defRPr/>
            </a:pPr>
            <a:r>
              <a:rPr lang="en-US" dirty="0" smtClean="0"/>
              <a:t>	creating images with a computer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dirty="0" smtClean="0"/>
              <a:t>	</a:t>
            </a:r>
            <a:r>
              <a:rPr lang="en-US" b="1" dirty="0" smtClean="0"/>
              <a:t>Hardware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b="1" dirty="0" smtClean="0"/>
              <a:t>	Software</a:t>
            </a:r>
          </a:p>
          <a:p>
            <a:pPr lvl="2" eaLnBrk="1" hangingPunct="1">
              <a:defRPr/>
            </a:pPr>
            <a:r>
              <a:rPr lang="en-US" dirty="0" smtClean="0"/>
              <a:t>High-Level: Maya, </a:t>
            </a:r>
            <a:r>
              <a:rPr lang="en-US" dirty="0" err="1" smtClean="0"/>
              <a:t>Lightwave</a:t>
            </a:r>
            <a:r>
              <a:rPr lang="en-US" dirty="0" smtClean="0"/>
              <a:t>, 3DS Studio</a:t>
            </a:r>
          </a:p>
          <a:p>
            <a:pPr lvl="2" eaLnBrk="1" hangingPunct="1">
              <a:defRPr/>
            </a:pPr>
            <a:r>
              <a:rPr lang="en-US" dirty="0" smtClean="0"/>
              <a:t>Low-level: OpenGL, Direct3D – Libraries for</a:t>
            </a:r>
          </a:p>
          <a:p>
            <a:pPr marL="914400" lvl="2" indent="0" eaLnBrk="1" hangingPunct="1">
              <a:buFontTx/>
              <a:buNone/>
              <a:defRPr/>
            </a:pPr>
            <a:r>
              <a:rPr lang="en-US" dirty="0" smtClean="0"/>
              <a:t>   programming graphics applications</a:t>
            </a:r>
          </a:p>
          <a:p>
            <a:pPr lvl="1" eaLnBrk="1" hangingPunct="1">
              <a:buFontTx/>
              <a:buChar char="•"/>
              <a:defRPr/>
            </a:pPr>
            <a:r>
              <a:rPr lang="en-US" b="1" dirty="0" smtClean="0"/>
              <a:t>	Applications</a:t>
            </a:r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35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Display of Information</a:t>
            </a:r>
          </a:p>
          <a:p>
            <a:pPr eaLnBrk="1" hangingPunct="1"/>
            <a:r>
              <a:rPr lang="en-US" altLang="en-US" smtClean="0"/>
              <a:t>Computer-Aided Design</a:t>
            </a:r>
          </a:p>
          <a:p>
            <a:pPr eaLnBrk="1" hangingPunct="1"/>
            <a:r>
              <a:rPr lang="en-US" altLang="en-US" smtClean="0"/>
              <a:t>Simulation and Animation</a:t>
            </a:r>
          </a:p>
          <a:p>
            <a:pPr eaLnBrk="1" hangingPunct="1"/>
            <a:r>
              <a:rPr lang="en-US" altLang="en-US" smtClean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82771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smtClean="0"/>
              <a:t>Application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Display of Information</a:t>
            </a:r>
          </a:p>
          <a:p>
            <a:pPr lvl="1" eaLnBrk="1" hangingPunct="1"/>
            <a:r>
              <a:rPr lang="en-US" altLang="en-US" smtClean="0"/>
              <a:t>Complex scientific data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370138"/>
            <a:ext cx="3900488" cy="372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2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1_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7031</TotalTime>
  <Words>863</Words>
  <Application>Microsoft Office PowerPoint</Application>
  <PresentationFormat>A4 Paper (210x297 mm)</PresentationFormat>
  <Paragraphs>279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SimSun</vt:lpstr>
      <vt:lpstr>Arial</vt:lpstr>
      <vt:lpstr>Times New Roman</vt:lpstr>
      <vt:lpstr>Wingdings</vt:lpstr>
      <vt:lpstr>1_blank</vt:lpstr>
      <vt:lpstr>COMPUTER GRAPHICS</vt:lpstr>
      <vt:lpstr>Outline</vt:lpstr>
      <vt:lpstr>Computer Graphics: Why &amp; What?</vt:lpstr>
      <vt:lpstr>Computer Graphics: Why &amp; What?</vt:lpstr>
      <vt:lpstr>Computer Graphics: Why &amp; What?</vt:lpstr>
      <vt:lpstr>Computer Graphics: Why &amp; What?</vt:lpstr>
      <vt:lpstr>Computer Graphics: Why &amp; What?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Application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Computer Graphics Systems</vt:lpstr>
      <vt:lpstr>Image Formation</vt:lpstr>
      <vt:lpstr>Image &amp; Image Formation</vt:lpstr>
      <vt:lpstr>Image &amp; Image Formation</vt:lpstr>
      <vt:lpstr>Image &amp; Image Formation</vt:lpstr>
      <vt:lpstr>Models and Architectures</vt:lpstr>
      <vt:lpstr>API Contents</vt:lpstr>
      <vt:lpstr>API Contents</vt:lpstr>
      <vt:lpstr>API Contents</vt:lpstr>
      <vt:lpstr>API Contents</vt:lpstr>
      <vt:lpstr>API Contents</vt:lpstr>
      <vt:lpstr>API Contents</vt:lpstr>
      <vt:lpstr>API Contents</vt:lpstr>
      <vt:lpstr>Further Reading</vt:lpstr>
    </vt:vector>
  </TitlesOfParts>
  <Company>DHBK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 (Practice)</dc:title>
  <dc:subject>Object Oriented Programming through Smalltalk</dc:subject>
  <dc:creator>Huynh Tan Dat</dc:creator>
  <dc:description>April 13, 2006</dc:description>
  <cp:lastModifiedBy>ASUS</cp:lastModifiedBy>
  <cp:revision>1023</cp:revision>
  <dcterms:created xsi:type="dcterms:W3CDTF">2004-09-06T13:53:49Z</dcterms:created>
  <dcterms:modified xsi:type="dcterms:W3CDTF">2020-09-24T11:07:53Z</dcterms:modified>
</cp:coreProperties>
</file>